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73" r:id="rId3"/>
    <p:sldId id="274" r:id="rId4"/>
    <p:sldId id="256" r:id="rId5"/>
    <p:sldId id="257" r:id="rId6"/>
    <p:sldId id="258" r:id="rId7"/>
    <p:sldId id="259" r:id="rId8"/>
    <p:sldId id="260" r:id="rId9"/>
    <p:sldId id="262" r:id="rId10"/>
    <p:sldId id="275" r:id="rId11"/>
    <p:sldId id="263" r:id="rId12"/>
    <p:sldId id="264" r:id="rId13"/>
    <p:sldId id="265" r:id="rId14"/>
    <p:sldId id="266" r:id="rId15"/>
    <p:sldId id="267" r:id="rId16"/>
    <p:sldId id="268" r:id="rId17"/>
    <p:sldId id="276" r:id="rId18"/>
    <p:sldId id="277" r:id="rId19"/>
    <p:sldId id="278" r:id="rId20"/>
    <p:sldId id="272" r:id="rId2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FF0066"/>
    <a:srgbClr val="00CC99"/>
    <a:srgbClr val="FF3300"/>
    <a:srgbClr val="0000CC"/>
    <a:srgbClr val="99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9831" autoAdjust="0"/>
  </p:normalViewPr>
  <p:slideViewPr>
    <p:cSldViewPr>
      <p:cViewPr>
        <p:scale>
          <a:sx n="80" d="100"/>
          <a:sy n="80" d="100"/>
        </p:scale>
        <p:origin x="-852" y="-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DE26B53-0E49-4330-A268-008F8332F892}" type="datetimeFigureOut">
              <a:rPr lang="tr-TR"/>
              <a:pPr>
                <a:defRPr/>
              </a:pPr>
              <a:t>04.11.2015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14D92DE-E29A-48EC-9789-9AA89BD24836}" type="slidenum">
              <a:rPr lang="tr-TR"/>
              <a:pPr>
                <a:defRPr/>
              </a:pPr>
              <a:t>‹#›</a:t>
            </a:fld>
            <a:endParaRPr lang="tr-TR"/>
          </a:p>
        </p:txBody>
      </p:sp>
    </p:spTree>
    <p:extLst>
      <p:ext uri="{BB962C8B-B14F-4D97-AF65-F5344CB8AC3E}">
        <p14:creationId xmlns:p14="http://schemas.microsoft.com/office/powerpoint/2010/main" val="2976818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7D93E153-8BA8-496A-9D42-7AD1E59279AC}" type="datetimeFigureOut">
              <a:rPr lang="tr-TR"/>
              <a:pPr>
                <a:defRPr/>
              </a:pPr>
              <a:t>04.11.2015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3AC317-111A-4DF6-9362-BB6BDE4A962C}"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D7D812A-8BF7-4073-A088-87EFF3633B49}" type="datetimeFigureOut">
              <a:rPr lang="tr-TR"/>
              <a:pPr>
                <a:defRPr/>
              </a:pPr>
              <a:t>04.11.2015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5526ABF-1FAA-4A35-9BF8-8EC0978CC9D6}"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08FD848-A5DE-4684-8CFA-F327185AA8B4}" type="datetimeFigureOut">
              <a:rPr lang="tr-TR"/>
              <a:pPr>
                <a:defRPr/>
              </a:pPr>
              <a:t>04.11.2015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490511-AAC9-4515-8F17-4CDA2EBB9861}"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6013DF6-DED2-42C8-BB1D-BDEAA9D9B1BA}" type="datetimeFigureOut">
              <a:rPr lang="tr-TR"/>
              <a:pPr>
                <a:defRPr/>
              </a:pPr>
              <a:t>04.11.2015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B013268-B78D-407C-8F9F-C7011FBE1D19}"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4B0A839-8E0A-48E9-BDAC-AE3CB4E20BF4}" type="datetimeFigureOut">
              <a:rPr lang="tr-TR"/>
              <a:pPr>
                <a:defRPr/>
              </a:pPr>
              <a:t>04.11.2015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1B0D0AB-F81F-4F96-9949-6DE206CC6580}"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53022C1C-A3AE-4D91-B527-99E1B794E08E}" type="datetimeFigureOut">
              <a:rPr lang="tr-TR"/>
              <a:pPr>
                <a:defRPr/>
              </a:pPr>
              <a:t>04.11.2015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ED5B205-A5A1-4335-B401-CC51889734F2}"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428A6EF3-A21B-45BB-8D21-3A455DCF8C24}" type="datetimeFigureOut">
              <a:rPr lang="tr-TR"/>
              <a:pPr>
                <a:defRPr/>
              </a:pPr>
              <a:t>04.11.2015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97AA000F-C8FD-4A23-A5DF-A952E75150D0}"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6784672E-A011-4504-82A3-E7861F4EB125}" type="datetimeFigureOut">
              <a:rPr lang="tr-TR"/>
              <a:pPr>
                <a:defRPr/>
              </a:pPr>
              <a:t>04.11.2015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009681C-CD05-4C08-A38E-E71009C45CCE}"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AF0FD98-F70C-4573-BE81-E8E0D5302EC8}" type="datetimeFigureOut">
              <a:rPr lang="tr-TR"/>
              <a:pPr>
                <a:defRPr/>
              </a:pPr>
              <a:t>04.11.2015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DB6BC79-EBCE-4EDE-8317-8BE2F1185778}"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3BA16CD-B1C7-40D5-AFE5-A38626DE91FA}" type="datetimeFigureOut">
              <a:rPr lang="tr-TR"/>
              <a:pPr>
                <a:defRPr/>
              </a:pPr>
              <a:t>04.11.2015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A238837-190B-4204-86A3-2F4F3A24EC04}"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2B975264-31DE-4A3D-BD17-83C5A95F8EB8}" type="datetimeFigureOut">
              <a:rPr lang="tr-TR"/>
              <a:pPr>
                <a:defRPr/>
              </a:pPr>
              <a:t>04.11.2015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38B4BCA-5FC5-4AEA-B4EF-B14210041A28}"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EA8A88-241B-41E9-B277-AB5DFB4BD9F4}" type="datetimeFigureOut">
              <a:rPr lang="tr-TR"/>
              <a:pPr>
                <a:defRPr/>
              </a:pPr>
              <a:t>04.11.2015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EDD820-775E-4FB9-B325-6BF01DB41194}"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5" name="Metin kutusu 8"/>
          <p:cNvSpPr txBox="1"/>
          <p:nvPr/>
        </p:nvSpPr>
        <p:spPr>
          <a:xfrm>
            <a:off x="357188" y="4214813"/>
            <a:ext cx="3643312" cy="2246769"/>
          </a:xfrm>
          <a:prstGeom prst="rect">
            <a:avLst/>
          </a:prstGeom>
          <a:noFill/>
        </p:spPr>
        <p:txBody>
          <a:bodyPr>
            <a:spAutoFit/>
          </a:bodyPr>
          <a:lstStyle/>
          <a:p>
            <a:pPr algn="ctr"/>
            <a:r>
              <a:rPr lang="tr-TR" sz="2800" b="1" dirty="0" smtClean="0">
                <a:solidFill>
                  <a:srgbClr val="000000"/>
                </a:solidFill>
                <a:latin typeface="Times New Roman" pitchFamily="18" charset="0"/>
                <a:cs typeface="Times New Roman" pitchFamily="18" charset="0"/>
              </a:rPr>
              <a:t>2015-2016</a:t>
            </a:r>
            <a:r>
              <a:rPr lang="tr-TR" sz="2800" b="1" dirty="0">
                <a:solidFill>
                  <a:srgbClr val="000000"/>
                </a:solidFill>
                <a:latin typeface="Times New Roman" pitchFamily="18" charset="0"/>
                <a:cs typeface="Times New Roman" pitchFamily="18" charset="0"/>
              </a:rPr>
              <a:t/>
            </a:r>
            <a:br>
              <a:rPr lang="tr-TR" sz="2800" b="1" dirty="0">
                <a:solidFill>
                  <a:srgbClr val="000000"/>
                </a:solidFill>
                <a:latin typeface="Times New Roman" pitchFamily="18" charset="0"/>
                <a:cs typeface="Times New Roman" pitchFamily="18" charset="0"/>
              </a:rPr>
            </a:br>
            <a:r>
              <a:rPr lang="tr-TR" sz="2800" b="1" dirty="0">
                <a:solidFill>
                  <a:srgbClr val="000000"/>
                </a:solidFill>
                <a:latin typeface="Times New Roman" pitchFamily="18" charset="0"/>
                <a:cs typeface="Times New Roman" pitchFamily="18" charset="0"/>
              </a:rPr>
              <a:t>8.SINIF ÖĞRENCİLERİNİN SINAV SİSTEMİ </a:t>
            </a:r>
            <a:r>
              <a:rPr lang="tr-TR" sz="2800" b="1" dirty="0" smtClean="0">
                <a:solidFill>
                  <a:srgbClr val="000000"/>
                </a:solidFill>
                <a:latin typeface="Times New Roman" pitchFamily="18" charset="0"/>
                <a:cs typeface="Times New Roman" pitchFamily="18" charset="0"/>
              </a:rPr>
              <a:t>(TEOG)</a:t>
            </a:r>
            <a:endParaRPr lang="tr-TR" sz="2800" b="1" i="1" dirty="0">
              <a:solidFill>
                <a:srgbClr val="00B0F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extLst/>
          </a:blip>
          <a:srcRect/>
          <a:stretch>
            <a:fillRect/>
          </a:stretch>
        </p:blipFill>
        <p:spPr bwMode="auto">
          <a:xfrm>
            <a:off x="4500562" y="1857364"/>
            <a:ext cx="4000528" cy="45005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14344"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2050"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5395" y="254125"/>
            <a:ext cx="1835695" cy="1032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RESİMLERİM\PNG  ARŞİVİ\ilimtepe png\ilimtepe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53" y="1857364"/>
            <a:ext cx="3562103" cy="20036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337"/>
                                        </p:tgtEl>
                                      </p:cBhvr>
                                    </p:animEffect>
                                    <p:animScale>
                                      <p:cBhvr>
                                        <p:cTn id="7" dur="250" autoRev="1" fill="hold"/>
                                        <p:tgtEl>
                                          <p:spTgt spid="14337"/>
                                        </p:tgtEl>
                                      </p:cBhvr>
                                      <p:by x="105000" y="105000"/>
                                    </p:animScale>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500"/>
                            </p:stCondLst>
                            <p:childTnLst>
                              <p:par>
                                <p:cTn id="18" presetID="26"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80">
                                          <p:stCondLst>
                                            <p:cond delay="0"/>
                                          </p:stCondLst>
                                        </p:cTn>
                                        <p:tgtEl>
                                          <p:spTgt spid="2050"/>
                                        </p:tgtEl>
                                      </p:cBhvr>
                                    </p:animEffect>
                                    <p:anim calcmode="lin" valueType="num">
                                      <p:cBhvr>
                                        <p:cTn id="21"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6" dur="26">
                                          <p:stCondLst>
                                            <p:cond delay="650"/>
                                          </p:stCondLst>
                                        </p:cTn>
                                        <p:tgtEl>
                                          <p:spTgt spid="2050"/>
                                        </p:tgtEl>
                                      </p:cBhvr>
                                      <p:to x="100000" y="60000"/>
                                    </p:animScale>
                                    <p:animScale>
                                      <p:cBhvr>
                                        <p:cTn id="27" dur="166" decel="50000">
                                          <p:stCondLst>
                                            <p:cond delay="676"/>
                                          </p:stCondLst>
                                        </p:cTn>
                                        <p:tgtEl>
                                          <p:spTgt spid="2050"/>
                                        </p:tgtEl>
                                      </p:cBhvr>
                                      <p:to x="100000" y="100000"/>
                                    </p:animScale>
                                    <p:animScale>
                                      <p:cBhvr>
                                        <p:cTn id="28" dur="26">
                                          <p:stCondLst>
                                            <p:cond delay="1312"/>
                                          </p:stCondLst>
                                        </p:cTn>
                                        <p:tgtEl>
                                          <p:spTgt spid="2050"/>
                                        </p:tgtEl>
                                      </p:cBhvr>
                                      <p:to x="100000" y="80000"/>
                                    </p:animScale>
                                    <p:animScale>
                                      <p:cBhvr>
                                        <p:cTn id="29" dur="166" decel="50000">
                                          <p:stCondLst>
                                            <p:cond delay="1338"/>
                                          </p:stCondLst>
                                        </p:cTn>
                                        <p:tgtEl>
                                          <p:spTgt spid="2050"/>
                                        </p:tgtEl>
                                      </p:cBhvr>
                                      <p:to x="100000" y="100000"/>
                                    </p:animScale>
                                    <p:animScale>
                                      <p:cBhvr>
                                        <p:cTn id="30" dur="26">
                                          <p:stCondLst>
                                            <p:cond delay="1642"/>
                                          </p:stCondLst>
                                        </p:cTn>
                                        <p:tgtEl>
                                          <p:spTgt spid="2050"/>
                                        </p:tgtEl>
                                      </p:cBhvr>
                                      <p:to x="100000" y="90000"/>
                                    </p:animScale>
                                    <p:animScale>
                                      <p:cBhvr>
                                        <p:cTn id="31" dur="166" decel="50000">
                                          <p:stCondLst>
                                            <p:cond delay="1668"/>
                                          </p:stCondLst>
                                        </p:cTn>
                                        <p:tgtEl>
                                          <p:spTgt spid="2050"/>
                                        </p:tgtEl>
                                      </p:cBhvr>
                                      <p:to x="100000" y="100000"/>
                                    </p:animScale>
                                    <p:animScale>
                                      <p:cBhvr>
                                        <p:cTn id="32" dur="26">
                                          <p:stCondLst>
                                            <p:cond delay="1808"/>
                                          </p:stCondLst>
                                        </p:cTn>
                                        <p:tgtEl>
                                          <p:spTgt spid="2050"/>
                                        </p:tgtEl>
                                      </p:cBhvr>
                                      <p:to x="100000" y="95000"/>
                                    </p:animScale>
                                    <p:animScale>
                                      <p:cBhvr>
                                        <p:cTn id="33"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pic>
        <p:nvPicPr>
          <p:cNvPr id="9" name="Picture 2" descr="D:\BELGELERİM\Sunu Resimleri\Sunum Resimleri\Sınav Anı\42-15772574.jpg"/>
          <p:cNvPicPr>
            <a:picLocks noChangeAspect="1" noChangeArrowheads="1"/>
          </p:cNvPicPr>
          <p:nvPr/>
        </p:nvPicPr>
        <p:blipFill>
          <a:blip r:embed="rId3">
            <a:extLst/>
          </a:blip>
          <a:srcRect/>
          <a:stretch>
            <a:fillRect/>
          </a:stretch>
        </p:blipFill>
        <p:spPr bwMode="auto">
          <a:xfrm>
            <a:off x="7308304" y="1916832"/>
            <a:ext cx="1584176" cy="18596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Dikdörtgen 1"/>
          <p:cNvSpPr/>
          <p:nvPr/>
        </p:nvSpPr>
        <p:spPr>
          <a:xfrm>
            <a:off x="1259632" y="1484800"/>
            <a:ext cx="6264695" cy="507831"/>
          </a:xfrm>
          <a:prstGeom prst="rect">
            <a:avLst/>
          </a:prstGeom>
        </p:spPr>
        <p:txBody>
          <a:bodyPr wrap="square">
            <a:spAutoFit/>
          </a:bodyPr>
          <a:lstStyle/>
          <a:p>
            <a:pPr algn="ctr">
              <a:lnSpc>
                <a:spcPct val="150000"/>
              </a:lnSpc>
              <a:defRPr/>
            </a:pPr>
            <a:r>
              <a:rPr lang="tr-TR" b="1" kern="0" dirty="0">
                <a:solidFill>
                  <a:srgbClr val="FF0000"/>
                </a:solidFill>
                <a:latin typeface="Comic Sans MS" pitchFamily="66" charset="0"/>
                <a:ea typeface="ＭＳ Ｐゴシック" pitchFamily="-121" charset="-128"/>
              </a:rPr>
              <a:t>2015 TEOG’DE PUANLAR NASIL HESAPLANACAK?</a:t>
            </a:r>
          </a:p>
        </p:txBody>
      </p:sp>
      <p:sp>
        <p:nvSpPr>
          <p:cNvPr id="3" name="Dikdörtgen 2"/>
          <p:cNvSpPr/>
          <p:nvPr/>
        </p:nvSpPr>
        <p:spPr>
          <a:xfrm>
            <a:off x="251520" y="2002553"/>
            <a:ext cx="3668712" cy="1338828"/>
          </a:xfrm>
          <a:prstGeom prst="rect">
            <a:avLst/>
          </a:prstGeom>
        </p:spPr>
        <p:txBody>
          <a:bodyPr wrap="square">
            <a:spAutoFit/>
          </a:bodyPr>
          <a:lstStyle/>
          <a:p>
            <a:pPr algn="ctr">
              <a:lnSpc>
                <a:spcPct val="150000"/>
              </a:lnSpc>
              <a:defRPr/>
            </a:pPr>
            <a:r>
              <a:rPr lang="tr-TR" b="1" kern="0" dirty="0">
                <a:latin typeface="Comic Sans MS" pitchFamily="66" charset="0"/>
                <a:ea typeface="ＭＳ Ｐゴシック" pitchFamily="-121" charset="-128"/>
              </a:rPr>
              <a:t>TEOG Ortak Sınav Puanı </a:t>
            </a:r>
            <a:r>
              <a:rPr lang="tr-TR" b="1" kern="0" dirty="0">
                <a:solidFill>
                  <a:srgbClr val="00B050"/>
                </a:solidFill>
                <a:latin typeface="Comic Sans MS" pitchFamily="66" charset="0"/>
                <a:ea typeface="ＭＳ Ｐゴシック" pitchFamily="-121" charset="-128"/>
              </a:rPr>
              <a:t>700</a:t>
            </a:r>
            <a:r>
              <a:rPr lang="tr-TR" b="1" kern="0" dirty="0">
                <a:latin typeface="Comic Sans MS" pitchFamily="66" charset="0"/>
                <a:ea typeface="ＭＳ Ｐゴシック" pitchFamily="-121" charset="-128"/>
              </a:rPr>
              <a:t> </a:t>
            </a:r>
          </a:p>
          <a:p>
            <a:pPr algn="ctr">
              <a:lnSpc>
                <a:spcPct val="150000"/>
              </a:lnSpc>
              <a:defRPr/>
            </a:pPr>
            <a:r>
              <a:rPr lang="tr-TR" b="1" kern="0" dirty="0">
                <a:latin typeface="Comic Sans MS" pitchFamily="66" charset="0"/>
                <a:ea typeface="ＭＳ Ｐゴシック" pitchFamily="-121" charset="-128"/>
              </a:rPr>
              <a:t>Yerleştirme Esas Puanı </a:t>
            </a:r>
            <a:r>
              <a:rPr lang="tr-TR" b="1" kern="0" dirty="0">
                <a:solidFill>
                  <a:srgbClr val="00B050"/>
                </a:solidFill>
                <a:latin typeface="Comic Sans MS" pitchFamily="66" charset="0"/>
                <a:ea typeface="ＭＳ Ｐゴシック" pitchFamily="-121" charset="-128"/>
              </a:rPr>
              <a:t>500</a:t>
            </a:r>
          </a:p>
          <a:p>
            <a:pPr algn="ctr">
              <a:lnSpc>
                <a:spcPct val="150000"/>
              </a:lnSpc>
              <a:defRPr/>
            </a:pPr>
            <a:r>
              <a:rPr lang="tr-TR" b="1" kern="0" dirty="0">
                <a:latin typeface="Comic Sans MS" pitchFamily="66" charset="0"/>
                <a:ea typeface="ＭＳ Ｐゴシック" pitchFamily="-121" charset="-128"/>
              </a:rPr>
              <a:t>üzerinden değerlendirilecektir</a:t>
            </a:r>
            <a:endParaRPr lang="tr-TR" dirty="0"/>
          </a:p>
        </p:txBody>
      </p:sp>
      <p:sp>
        <p:nvSpPr>
          <p:cNvPr id="10" name="1 Dikdörtgen"/>
          <p:cNvSpPr>
            <a:spLocks noChangeArrowheads="1"/>
          </p:cNvSpPr>
          <p:nvPr/>
        </p:nvSpPr>
        <p:spPr bwMode="auto">
          <a:xfrm>
            <a:off x="487362" y="3573016"/>
            <a:ext cx="8064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9pPr>
          </a:lstStyle>
          <a:p>
            <a:pPr algn="ctr">
              <a:lnSpc>
                <a:spcPct val="150000"/>
              </a:lnSpc>
            </a:pPr>
            <a:r>
              <a:rPr lang="tr-TR" altLang="tr-TR" sz="1200" b="1" dirty="0">
                <a:solidFill>
                  <a:srgbClr val="FF0000"/>
                </a:solidFill>
                <a:latin typeface="Comic Sans MS" pitchFamily="66" charset="0"/>
              </a:rPr>
              <a:t>YIL SONU BAŞARI PUANI (YBP) NEDİR? </a:t>
            </a:r>
            <a:endParaRPr lang="tr-TR" altLang="tr-TR" sz="1200" b="1" dirty="0" smtClean="0">
              <a:solidFill>
                <a:srgbClr val="FF0000"/>
              </a:solidFill>
              <a:latin typeface="Comic Sans MS" pitchFamily="66" charset="0"/>
            </a:endParaRPr>
          </a:p>
          <a:p>
            <a:pPr algn="ctr">
              <a:lnSpc>
                <a:spcPct val="150000"/>
              </a:lnSpc>
            </a:pPr>
            <a:endParaRPr lang="tr-TR" altLang="tr-TR" sz="1200" b="1" dirty="0">
              <a:latin typeface="Comic Sans MS" pitchFamily="66" charset="0"/>
            </a:endParaRPr>
          </a:p>
          <a:p>
            <a:pPr algn="just"/>
            <a:r>
              <a:rPr lang="tr-TR" altLang="tr-TR" sz="1200" dirty="0">
                <a:latin typeface="Comic Sans MS" pitchFamily="66" charset="0"/>
              </a:rPr>
              <a:t>Yılsonu başarı puanı, not ile değerlendirilen tüm derslerin ağırlıklı yılsonu puanlarının o dersin haftalık ders saati sayısı ile çarpımının o sınıfa ait haftalık ders saatleri toplamına bölümünden elde edilen puanı ifade eder. </a:t>
            </a:r>
          </a:p>
          <a:p>
            <a:pPr algn="just"/>
            <a:endParaRPr lang="tr-TR" altLang="tr-TR" sz="1200" dirty="0">
              <a:latin typeface="Comic Sans MS" pitchFamily="66" charset="0"/>
            </a:endParaRPr>
          </a:p>
          <a:p>
            <a:pPr algn="just"/>
            <a:r>
              <a:rPr lang="tr-TR" altLang="tr-TR" sz="1200" dirty="0">
                <a:latin typeface="Comic Sans MS" pitchFamily="66" charset="0"/>
              </a:rPr>
              <a:t>Puanlama, 6, 7, 8. sınıf düzeylerinde ayrı ayrı 100 tam puan üzerinden yapılacaktır. </a:t>
            </a:r>
            <a:endParaRPr lang="tr-TR" altLang="tr-TR" sz="1200" b="1" dirty="0">
              <a:latin typeface="Comic Sans MS" pitchFamily="66" charset="0"/>
            </a:endParaRPr>
          </a:p>
        </p:txBody>
      </p:sp>
      <p:sp>
        <p:nvSpPr>
          <p:cNvPr id="11" name="1 Dikdörtgen"/>
          <p:cNvSpPr>
            <a:spLocks noChangeArrowheads="1"/>
          </p:cNvSpPr>
          <p:nvPr/>
        </p:nvSpPr>
        <p:spPr bwMode="auto">
          <a:xfrm>
            <a:off x="395447" y="5157192"/>
            <a:ext cx="79930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9pPr>
          </a:lstStyle>
          <a:p>
            <a:pPr algn="ctr">
              <a:lnSpc>
                <a:spcPct val="150000"/>
              </a:lnSpc>
              <a:spcBef>
                <a:spcPct val="0"/>
              </a:spcBef>
            </a:pPr>
            <a:r>
              <a:rPr lang="tr-TR" altLang="tr-TR" sz="1200" b="1" dirty="0">
                <a:solidFill>
                  <a:srgbClr val="FF0000"/>
                </a:solidFill>
                <a:latin typeface="Comic Sans MS" pitchFamily="66" charset="0"/>
              </a:rPr>
              <a:t>AĞIRLIKLANDIRILMIŞ ORTAK SINAV PUANI NEDİR? </a:t>
            </a:r>
          </a:p>
          <a:p>
            <a:pPr algn="ctr">
              <a:lnSpc>
                <a:spcPct val="150000"/>
              </a:lnSpc>
              <a:spcBef>
                <a:spcPct val="0"/>
              </a:spcBef>
            </a:pPr>
            <a:endParaRPr lang="tr-TR" altLang="tr-TR" sz="1200" b="1" dirty="0">
              <a:solidFill>
                <a:srgbClr val="000000"/>
              </a:solidFill>
              <a:latin typeface="Comic Sans MS" pitchFamily="66" charset="0"/>
            </a:endParaRPr>
          </a:p>
          <a:p>
            <a:pPr algn="just"/>
            <a:r>
              <a:rPr lang="tr-TR" altLang="tr-TR" sz="1200" dirty="0">
                <a:latin typeface="Comic Sans MS" pitchFamily="66" charset="0"/>
              </a:rPr>
              <a:t>Ortak Sınavlar kapsamında, sınavı gerçekleştirilen derslerden alınan puanlar kendi ağırlık katsayıları ile çarpılacaktır. Çarpımların toplamından elde edilen değerin derslerin ağırlık katsayılarının toplamına bölünmesi suretiyle </a:t>
            </a:r>
            <a:r>
              <a:rPr lang="tr-TR" altLang="tr-TR" sz="1200" dirty="0" err="1">
                <a:latin typeface="Comic Sans MS" pitchFamily="66" charset="0"/>
              </a:rPr>
              <a:t>ağırlıklandırılmış</a:t>
            </a:r>
            <a:r>
              <a:rPr lang="tr-TR" altLang="tr-TR" sz="1200" dirty="0">
                <a:latin typeface="Comic Sans MS" pitchFamily="66" charset="0"/>
              </a:rPr>
              <a:t> ortak sınav puanı hesaplanacaktır. </a:t>
            </a:r>
          </a:p>
          <a:p>
            <a:pPr algn="just"/>
            <a:endParaRPr lang="tr-TR" altLang="tr-TR" sz="1200" dirty="0">
              <a:latin typeface="Comic Sans MS" pitchFamily="66" charset="0"/>
            </a:endParaRPr>
          </a:p>
          <a:p>
            <a:pPr algn="just"/>
            <a:r>
              <a:rPr lang="tr-TR" altLang="tr-TR" sz="1200" dirty="0">
                <a:latin typeface="Comic Sans MS" pitchFamily="66" charset="0"/>
              </a:rPr>
              <a:t>Puanlama 700 tam puan üzerinden yapılacaktır. </a:t>
            </a:r>
            <a:endParaRPr lang="tr-TR" altLang="tr-TR" sz="1200" b="1" dirty="0">
              <a:solidFill>
                <a:srgbClr val="000000"/>
              </a:solidFill>
              <a:latin typeface="Comic Sans MS" pitchFamily="66" charset="0"/>
            </a:endParaRPr>
          </a:p>
        </p:txBody>
      </p:sp>
      <p:sp>
        <p:nvSpPr>
          <p:cNvPr id="12"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3"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7824" y="260349"/>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33794"/>
                                        </p:tgtEl>
                                      </p:cBhvr>
                                    </p:animEffect>
                                    <p:animScale>
                                      <p:cBhvr>
                                        <p:cTn id="24" dur="250" autoRev="1" fill="hold"/>
                                        <p:tgtEl>
                                          <p:spTgt spid="33794"/>
                                        </p:tgtEl>
                                      </p:cBhvr>
                                      <p:by x="105000" y="105000"/>
                                    </p:animScale>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pic>
        <p:nvPicPr>
          <p:cNvPr id="9" name="Picture 2" descr="D:\BELGELERİM\Sunu Resimleri\Sunum Resimleri\test.jpg"/>
          <p:cNvPicPr>
            <a:picLocks noChangeAspect="1" noChangeArrowheads="1"/>
          </p:cNvPicPr>
          <p:nvPr/>
        </p:nvPicPr>
        <p:blipFill>
          <a:blip r:embed="rId3">
            <a:extLst/>
          </a:blip>
          <a:srcRect/>
          <a:stretch>
            <a:fillRect/>
          </a:stretch>
        </p:blipFill>
        <p:spPr bwMode="auto">
          <a:xfrm>
            <a:off x="7956376" y="1732348"/>
            <a:ext cx="899444" cy="691704"/>
          </a:xfrm>
          <a:prstGeom prst="ellipse">
            <a:avLst/>
          </a:prstGeom>
          <a:ln>
            <a:noFill/>
          </a:ln>
          <a:effectLst>
            <a:softEdge rad="112500"/>
          </a:effectLst>
          <a:extLst/>
        </p:spPr>
      </p:pic>
      <p:sp>
        <p:nvSpPr>
          <p:cNvPr id="2" name="Dikdörtgen 1"/>
          <p:cNvSpPr/>
          <p:nvPr/>
        </p:nvSpPr>
        <p:spPr>
          <a:xfrm>
            <a:off x="251520" y="1484784"/>
            <a:ext cx="8456642"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Ortaöğretime Yerleştirmede </a:t>
            </a: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Esas Alınacak </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Puanın </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Hesaplanması</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438891"/>
            <a:ext cx="8856538" cy="4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3" name="Picture 2" descr="K:\RESİMLERİM\PNG  ARŞİVİ\ilimtepe png\ilimtepe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5625" y="274534"/>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2529"/>
                                        </p:tgtEl>
                                      </p:cBhvr>
                                    </p:animEffect>
                                    <p:animScale>
                                      <p:cBhvr>
                                        <p:cTn id="24" dur="250" autoRev="1" fill="hold"/>
                                        <p:tgtEl>
                                          <p:spTgt spid="22529"/>
                                        </p:tgtEl>
                                      </p:cBhvr>
                                      <p:by x="105000" y="105000"/>
                                    </p:animScale>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J:\Untitled-1.jpg"/>
          <p:cNvPicPr>
            <a:picLocks noChangeAspect="1" noChangeArrowheads="1"/>
          </p:cNvPicPr>
          <p:nvPr/>
        </p:nvPicPr>
        <p:blipFill>
          <a:blip r:embed="rId2"/>
          <a:srcRect/>
          <a:stretch>
            <a:fillRect/>
          </a:stretch>
        </p:blipFill>
        <p:spPr bwMode="auto">
          <a:xfrm>
            <a:off x="17087" y="0"/>
            <a:ext cx="9144001" cy="6858000"/>
          </a:xfrm>
          <a:prstGeom prst="rect">
            <a:avLst/>
          </a:prstGeom>
          <a:noFill/>
          <a:ln w="9525">
            <a:noFill/>
            <a:miter lim="800000"/>
            <a:headEnd/>
            <a:tailEnd/>
          </a:ln>
        </p:spPr>
      </p:pic>
      <p:sp>
        <p:nvSpPr>
          <p:cNvPr id="7"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2" name="Dikdörtgen 1"/>
          <p:cNvSpPr/>
          <p:nvPr/>
        </p:nvSpPr>
        <p:spPr>
          <a:xfrm>
            <a:off x="107950" y="1514752"/>
            <a:ext cx="8424490" cy="5078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ORTAÖĞRETİM YERLEŞTİRME </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PUANININ HESAPLANMASI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(OYP</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3" name="Dikdörtgen 2"/>
          <p:cNvSpPr/>
          <p:nvPr/>
        </p:nvSpPr>
        <p:spPr>
          <a:xfrm>
            <a:off x="323528" y="2211359"/>
            <a:ext cx="8568952" cy="1246495"/>
          </a:xfrm>
          <a:prstGeom prst="rect">
            <a:avLst/>
          </a:prstGeom>
        </p:spPr>
        <p:txBody>
          <a:bodyPr wrap="square">
            <a:spAutoFit/>
          </a:bodyPr>
          <a:lstStyle/>
          <a:p>
            <a:pPr algn="ctr">
              <a:lnSpc>
                <a:spcPct val="150000"/>
              </a:lnSpc>
              <a:defRPr/>
            </a:pPr>
            <a:r>
              <a:rPr lang="tr-TR" b="1" dirty="0" smtClean="0">
                <a:latin typeface="Comic Sans MS" pitchFamily="66" charset="0"/>
              </a:rPr>
              <a:t>   </a:t>
            </a:r>
            <a:r>
              <a:rPr lang="tr-TR" sz="1600" b="1" dirty="0" smtClean="0">
                <a:latin typeface="Comic Sans MS" pitchFamily="66" charset="0"/>
              </a:rPr>
              <a:t>Öğrencinin </a:t>
            </a:r>
            <a:r>
              <a:rPr lang="tr-TR" sz="1600" b="1" dirty="0">
                <a:latin typeface="Comic Sans MS" pitchFamily="66" charset="0"/>
              </a:rPr>
              <a:t>6,7 ve 8. sınıf Yıl Sonu Başarı Puanlarının Toplamı ile </a:t>
            </a:r>
            <a:r>
              <a:rPr lang="tr-TR" sz="1600" b="1" dirty="0" smtClean="0">
                <a:latin typeface="Comic Sans MS" pitchFamily="66" charset="0"/>
              </a:rPr>
              <a:t>8.sınıf </a:t>
            </a:r>
            <a:r>
              <a:rPr lang="tr-TR" sz="1600" b="1" dirty="0" err="1">
                <a:latin typeface="Comic Sans MS" pitchFamily="66" charset="0"/>
              </a:rPr>
              <a:t>ağırlıklandırılmış</a:t>
            </a:r>
            <a:r>
              <a:rPr lang="tr-TR" sz="1600" b="1" dirty="0">
                <a:latin typeface="Comic Sans MS" pitchFamily="66" charset="0"/>
              </a:rPr>
              <a:t> ortak sınav (TEOG) puanının </a:t>
            </a:r>
            <a:r>
              <a:rPr lang="tr-TR" sz="1600" b="1" dirty="0" smtClean="0">
                <a:latin typeface="Comic Sans MS" pitchFamily="66" charset="0"/>
              </a:rPr>
              <a:t>toplamının</a:t>
            </a:r>
            <a:endParaRPr lang="tr-TR" sz="1600" b="1" dirty="0">
              <a:solidFill>
                <a:srgbClr val="00B050"/>
              </a:solidFill>
              <a:latin typeface="Comic Sans MS" pitchFamily="66" charset="0"/>
            </a:endParaRPr>
          </a:p>
          <a:p>
            <a:pPr algn="ctr">
              <a:lnSpc>
                <a:spcPct val="150000"/>
              </a:lnSpc>
              <a:defRPr/>
            </a:pPr>
            <a:r>
              <a:rPr lang="tr-TR" sz="1600" b="1" dirty="0">
                <a:solidFill>
                  <a:srgbClr val="00B050"/>
                </a:solidFill>
                <a:latin typeface="Comic Sans MS" pitchFamily="66" charset="0"/>
              </a:rPr>
              <a:t>ikiye bölünmesiyle </a:t>
            </a:r>
            <a:r>
              <a:rPr lang="tr-TR" sz="1600" b="1" dirty="0">
                <a:latin typeface="Comic Sans MS" pitchFamily="66" charset="0"/>
              </a:rPr>
              <a:t>elde edilen puandır.</a:t>
            </a:r>
          </a:p>
        </p:txBody>
      </p:sp>
      <p:sp>
        <p:nvSpPr>
          <p:cNvPr id="4" name="Sağ Ok 3"/>
          <p:cNvSpPr/>
          <p:nvPr/>
        </p:nvSpPr>
        <p:spPr>
          <a:xfrm>
            <a:off x="284956" y="2340880"/>
            <a:ext cx="849244" cy="353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484605" y="3645024"/>
            <a:ext cx="8208963" cy="1569660"/>
          </a:xfrm>
          <a:prstGeom prst="rect">
            <a:avLst/>
          </a:prstGeom>
          <a:noFill/>
        </p:spPr>
        <p:txBody>
          <a:bodyPr>
            <a:spAutoFit/>
          </a:bodyPr>
          <a:lstStyle/>
          <a:p>
            <a:pPr marL="457200" indent="-457200" algn="just">
              <a:buFont typeface="Wingdings" pitchFamily="2" charset="2"/>
              <a:buChar char="q"/>
              <a:defRPr/>
            </a:pPr>
            <a:r>
              <a:rPr lang="tr-TR" sz="1600" dirty="0"/>
              <a:t>6, 7 ve 8. sınıfların toplam yılsonu başarı puanı 300 puan (100+100+100: 300) üzerinden (%30)</a:t>
            </a:r>
          </a:p>
          <a:p>
            <a:pPr marL="514350" indent="-514350" algn="just">
              <a:buFont typeface="Wingdings" pitchFamily="2" charset="2"/>
              <a:buChar char="q"/>
              <a:defRPr/>
            </a:pPr>
            <a:r>
              <a:rPr lang="tr-TR" sz="1600" dirty="0"/>
              <a:t>Ortak sınavların puanı 700 üzerinden hesaplanacak (%70) </a:t>
            </a:r>
          </a:p>
          <a:p>
            <a:pPr>
              <a:defRPr/>
            </a:pPr>
            <a:endParaRPr lang="tr-TR" sz="1600" dirty="0"/>
          </a:p>
          <a:p>
            <a:pPr algn="just">
              <a:defRPr/>
            </a:pPr>
            <a:r>
              <a:rPr lang="tr-TR" sz="1600" dirty="0"/>
              <a:t>Ortaöğretime yerleştirmeye esas puan (OYP) ise bu ikisinin ortalaması alınarak 500 üzerinden hesaplanacaktır. </a:t>
            </a:r>
          </a:p>
        </p:txBody>
      </p:sp>
      <p:sp>
        <p:nvSpPr>
          <p:cNvPr id="5" name="Dikdörtgen 4"/>
          <p:cNvSpPr/>
          <p:nvPr/>
        </p:nvSpPr>
        <p:spPr>
          <a:xfrm>
            <a:off x="2537153" y="5301207"/>
            <a:ext cx="3996667" cy="1261884"/>
          </a:xfrm>
          <a:prstGeom prst="rect">
            <a:avLst/>
          </a:prstGeom>
        </p:spPr>
        <p:txBody>
          <a:bodyPr wrap="square">
            <a:spAutoFit/>
          </a:bodyPr>
          <a:lstStyle/>
          <a:p>
            <a:r>
              <a:rPr lang="tr-TR" altLang="tr-TR" dirty="0">
                <a:cs typeface="Arial" pitchFamily="34" charset="0"/>
              </a:rPr>
              <a:t>Kısacası 2015 </a:t>
            </a:r>
            <a:r>
              <a:rPr lang="tr-TR" altLang="tr-TR" dirty="0" err="1">
                <a:cs typeface="Arial" pitchFamily="34" charset="0"/>
              </a:rPr>
              <a:t>TEOG’da</a:t>
            </a:r>
            <a:r>
              <a:rPr lang="tr-TR" altLang="tr-TR" dirty="0">
                <a:cs typeface="Arial" pitchFamily="34" charset="0"/>
              </a:rPr>
              <a:t> </a:t>
            </a:r>
            <a:r>
              <a:rPr lang="tr-TR" altLang="tr-TR" dirty="0" err="1">
                <a:cs typeface="Arial" pitchFamily="34" charset="0"/>
              </a:rPr>
              <a:t>OYP’yi</a:t>
            </a:r>
            <a:endParaRPr lang="tr-TR" altLang="tr-TR" dirty="0">
              <a:cs typeface="Arial" pitchFamily="34" charset="0"/>
            </a:endParaRPr>
          </a:p>
          <a:p>
            <a:endParaRPr lang="tr-TR" altLang="tr-TR" sz="1100" dirty="0">
              <a:cs typeface="Arial" pitchFamily="34" charset="0"/>
            </a:endParaRPr>
          </a:p>
          <a:p>
            <a:r>
              <a:rPr lang="tr-TR" altLang="tr-TR" dirty="0" smtClean="0">
                <a:cs typeface="Arial" pitchFamily="34" charset="0"/>
              </a:rPr>
              <a:t>- Öğrencinin okul başarısı </a:t>
            </a:r>
            <a:r>
              <a:rPr lang="tr-TR" altLang="tr-TR" b="1" dirty="0" smtClean="0">
                <a:solidFill>
                  <a:srgbClr val="FF0000"/>
                </a:solidFill>
                <a:cs typeface="Arial" pitchFamily="34" charset="0"/>
              </a:rPr>
              <a:t>%30</a:t>
            </a:r>
          </a:p>
          <a:p>
            <a:endParaRPr lang="tr-TR" altLang="tr-TR" sz="1100" b="1" dirty="0">
              <a:solidFill>
                <a:srgbClr val="FF0000"/>
              </a:solidFill>
              <a:cs typeface="Arial" pitchFamily="34" charset="0"/>
            </a:endParaRPr>
          </a:p>
          <a:p>
            <a:r>
              <a:rPr lang="tr-TR" altLang="tr-TR" dirty="0">
                <a:cs typeface="Arial" pitchFamily="34" charset="0"/>
              </a:rPr>
              <a:t>- TEOG başarısı </a:t>
            </a:r>
            <a:r>
              <a:rPr lang="tr-TR" altLang="tr-TR" b="1" dirty="0">
                <a:solidFill>
                  <a:srgbClr val="0000FF"/>
                </a:solidFill>
                <a:cs typeface="Arial" pitchFamily="34" charset="0"/>
              </a:rPr>
              <a:t>% 70 </a:t>
            </a:r>
            <a:r>
              <a:rPr lang="tr-TR" altLang="tr-TR" dirty="0">
                <a:cs typeface="Arial" pitchFamily="34" charset="0"/>
              </a:rPr>
              <a:t>etkileyecek</a:t>
            </a:r>
            <a:endParaRPr lang="tr-TR" dirty="0"/>
          </a:p>
        </p:txBody>
      </p:sp>
      <p:pic>
        <p:nvPicPr>
          <p:cNvPr id="13" name="Picture 18" descr="fft99_mf2584963"/>
          <p:cNvPicPr>
            <a:picLocks noChangeAspect="1" noChangeArrowheads="1"/>
          </p:cNvPicPr>
          <p:nvPr/>
        </p:nvPicPr>
        <p:blipFill>
          <a:blip r:embed="rId3"/>
          <a:srcRect/>
          <a:stretch>
            <a:fillRect/>
          </a:stretch>
        </p:blipFill>
        <p:spPr bwMode="auto">
          <a:xfrm>
            <a:off x="6804248" y="4869160"/>
            <a:ext cx="1313256" cy="1812874"/>
          </a:xfrm>
          <a:prstGeom prst="rect">
            <a:avLst/>
          </a:prstGeom>
          <a:noFill/>
        </p:spPr>
      </p:pic>
      <p:pic>
        <p:nvPicPr>
          <p:cNvPr id="14" name="Picture 13" descr="meb_matematik_mufredatini_degistiriyor_h3457"/>
          <p:cNvPicPr>
            <a:picLocks noChangeAspect="1" noChangeArrowheads="1"/>
          </p:cNvPicPr>
          <p:nvPr/>
        </p:nvPicPr>
        <p:blipFill>
          <a:blip r:embed="rId4"/>
          <a:srcRect/>
          <a:stretch>
            <a:fillRect/>
          </a:stretch>
        </p:blipFill>
        <p:spPr bwMode="auto">
          <a:xfrm>
            <a:off x="323528" y="5421927"/>
            <a:ext cx="2160240" cy="1093589"/>
          </a:xfrm>
          <a:prstGeom prst="rect">
            <a:avLst/>
          </a:prstGeom>
          <a:noFill/>
        </p:spPr>
      </p:pic>
      <p:pic>
        <p:nvPicPr>
          <p:cNvPr id="15" name="Picture 2" descr="K:\RESİMLERİM\PNG  ARŞİVİ\ilimtepe png\ilimtepe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1754" y="289626"/>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3553"/>
                                        </p:tgtEl>
                                      </p:cBhvr>
                                    </p:animEffect>
                                    <p:animScale>
                                      <p:cBhvr>
                                        <p:cTn id="24" dur="250" autoRev="1" fill="hold"/>
                                        <p:tgtEl>
                                          <p:spTgt spid="23553"/>
                                        </p:tgtEl>
                                      </p:cBhvr>
                                      <p:by x="105000" y="105000"/>
                                    </p:animScale>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3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par>
                                <p:cTn id="57" presetID="26"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down)">
                                      <p:cBhvr>
                                        <p:cTn id="59" dur="580">
                                          <p:stCondLst>
                                            <p:cond delay="0"/>
                                          </p:stCondLst>
                                        </p:cTn>
                                        <p:tgtEl>
                                          <p:spTgt spid="4"/>
                                        </p:tgtEl>
                                      </p:cBhvr>
                                    </p:animEffect>
                                    <p:anim calcmode="lin" valueType="num">
                                      <p:cBhvr>
                                        <p:cTn id="6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gtEl>
                                      </p:cBhvr>
                                      <p:to x="100000" y="60000"/>
                                    </p:animScale>
                                    <p:animScale>
                                      <p:cBhvr>
                                        <p:cTn id="66" dur="166" decel="50000">
                                          <p:stCondLst>
                                            <p:cond delay="676"/>
                                          </p:stCondLst>
                                        </p:cTn>
                                        <p:tgtEl>
                                          <p:spTgt spid="4"/>
                                        </p:tgtEl>
                                      </p:cBhvr>
                                      <p:to x="100000" y="100000"/>
                                    </p:animScale>
                                    <p:animScale>
                                      <p:cBhvr>
                                        <p:cTn id="67" dur="26">
                                          <p:stCondLst>
                                            <p:cond delay="1312"/>
                                          </p:stCondLst>
                                        </p:cTn>
                                        <p:tgtEl>
                                          <p:spTgt spid="4"/>
                                        </p:tgtEl>
                                      </p:cBhvr>
                                      <p:to x="100000" y="80000"/>
                                    </p:animScale>
                                    <p:animScale>
                                      <p:cBhvr>
                                        <p:cTn id="68" dur="166" decel="50000">
                                          <p:stCondLst>
                                            <p:cond delay="1338"/>
                                          </p:stCondLst>
                                        </p:cTn>
                                        <p:tgtEl>
                                          <p:spTgt spid="4"/>
                                        </p:tgtEl>
                                      </p:cBhvr>
                                      <p:to x="100000" y="100000"/>
                                    </p:animScale>
                                    <p:animScale>
                                      <p:cBhvr>
                                        <p:cTn id="69" dur="26">
                                          <p:stCondLst>
                                            <p:cond delay="1642"/>
                                          </p:stCondLst>
                                        </p:cTn>
                                        <p:tgtEl>
                                          <p:spTgt spid="4"/>
                                        </p:tgtEl>
                                      </p:cBhvr>
                                      <p:to x="100000" y="90000"/>
                                    </p:animScale>
                                    <p:animScale>
                                      <p:cBhvr>
                                        <p:cTn id="70" dur="166" decel="50000">
                                          <p:stCondLst>
                                            <p:cond delay="1668"/>
                                          </p:stCondLst>
                                        </p:cTn>
                                        <p:tgtEl>
                                          <p:spTgt spid="4"/>
                                        </p:tgtEl>
                                      </p:cBhvr>
                                      <p:to x="100000" y="100000"/>
                                    </p:animScale>
                                    <p:animScale>
                                      <p:cBhvr>
                                        <p:cTn id="71" dur="26">
                                          <p:stCondLst>
                                            <p:cond delay="1808"/>
                                          </p:stCondLst>
                                        </p:cTn>
                                        <p:tgtEl>
                                          <p:spTgt spid="4"/>
                                        </p:tgtEl>
                                      </p:cBhvr>
                                      <p:to x="100000" y="95000"/>
                                    </p:animScale>
                                    <p:animScale>
                                      <p:cBhvr>
                                        <p:cTn id="7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1"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24588" name="AutoShape 12" descr="2Q=="/>
          <p:cNvSpPr>
            <a:spLocks noChangeAspect="1" noChangeArrowheads="1"/>
          </p:cNvSpPr>
          <p:nvPr/>
        </p:nvSpPr>
        <p:spPr bwMode="auto">
          <a:xfrm>
            <a:off x="1647825" y="1819275"/>
            <a:ext cx="5848350" cy="3219450"/>
          </a:xfrm>
          <a:prstGeom prst="rect">
            <a:avLst/>
          </a:prstGeom>
          <a:noFill/>
        </p:spPr>
        <p:txBody>
          <a:bodyPr/>
          <a:lstStyle/>
          <a:p>
            <a:endParaRPr lang="tr-TR"/>
          </a:p>
        </p:txBody>
      </p:sp>
      <p:sp>
        <p:nvSpPr>
          <p:cNvPr id="24590" name="AutoShape 14" descr="2Q=="/>
          <p:cNvSpPr>
            <a:spLocks noChangeAspect="1" noChangeArrowheads="1"/>
          </p:cNvSpPr>
          <p:nvPr/>
        </p:nvSpPr>
        <p:spPr bwMode="auto">
          <a:xfrm>
            <a:off x="1647825" y="1819275"/>
            <a:ext cx="5848350" cy="3219450"/>
          </a:xfrm>
          <a:prstGeom prst="rect">
            <a:avLst/>
          </a:prstGeom>
          <a:noFill/>
        </p:spPr>
        <p:txBody>
          <a:bodyPr/>
          <a:lstStyle/>
          <a:p>
            <a:endParaRPr lang="tr-TR"/>
          </a:p>
        </p:txBody>
      </p:sp>
      <p:sp>
        <p:nvSpPr>
          <p:cNvPr id="24592" name="AutoShape 16" descr="2Q=="/>
          <p:cNvSpPr>
            <a:spLocks noChangeAspect="1" noChangeArrowheads="1"/>
          </p:cNvSpPr>
          <p:nvPr/>
        </p:nvSpPr>
        <p:spPr bwMode="auto">
          <a:xfrm>
            <a:off x="1647825" y="1819275"/>
            <a:ext cx="5848350" cy="3219450"/>
          </a:xfrm>
          <a:prstGeom prst="rect">
            <a:avLst/>
          </a:prstGeom>
          <a:noFill/>
        </p:spPr>
        <p:txBody>
          <a:bodyPr/>
          <a:lstStyle/>
          <a:p>
            <a:endParaRPr lang="tr-TR"/>
          </a:p>
        </p:txBody>
      </p:sp>
      <p:sp>
        <p:nvSpPr>
          <p:cNvPr id="12" name="4 Metin kutusu"/>
          <p:cNvSpPr txBox="1">
            <a:spLocks noChangeArrowheads="1"/>
          </p:cNvSpPr>
          <p:nvPr/>
        </p:nvSpPr>
        <p:spPr bwMode="auto">
          <a:xfrm>
            <a:off x="340517" y="1916832"/>
            <a:ext cx="856932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800">
                <a:solidFill>
                  <a:schemeClr val="tx1"/>
                </a:solidFill>
                <a:latin typeface="Arial" charset="0"/>
                <a:ea typeface="ＭＳ Ｐゴシック" pitchFamily="34" charset="-128"/>
              </a:defRPr>
            </a:lvl9pPr>
          </a:lstStyle>
          <a:p>
            <a:pPr>
              <a:defRPr/>
            </a:pPr>
            <a:endParaRPr lang="tr-TR" sz="1200" b="1" dirty="0" smtClean="0">
              <a:solidFill>
                <a:srgbClr val="0000FF"/>
              </a:solidFill>
              <a:latin typeface="Trebuchet MS" pitchFamily="34" charset="0"/>
            </a:endParaRPr>
          </a:p>
          <a:p>
            <a:pPr algn="ctr">
              <a:defRPr/>
            </a:pPr>
            <a:r>
              <a:rPr lang="tr-TR" sz="2000" b="1" dirty="0" smtClean="0">
                <a:solidFill>
                  <a:srgbClr val="0000FF"/>
                </a:solidFill>
                <a:latin typeface="Trebuchet MS" pitchFamily="34" charset="0"/>
              </a:rPr>
              <a:t>2015 OYP ÖRNEK HESAPLAMA</a:t>
            </a:r>
          </a:p>
          <a:p>
            <a:pPr algn="ctr">
              <a:defRPr/>
            </a:pPr>
            <a:endParaRPr lang="tr-TR" sz="2000" b="1" dirty="0" smtClean="0">
              <a:solidFill>
                <a:srgbClr val="0000FF"/>
              </a:solidFill>
              <a:latin typeface="Trebuchet MS" pitchFamily="34" charset="0"/>
            </a:endParaRPr>
          </a:p>
          <a:p>
            <a:pPr>
              <a:defRPr/>
            </a:pPr>
            <a:r>
              <a:rPr lang="tr-TR" sz="2000" b="1" dirty="0" smtClean="0">
                <a:solidFill>
                  <a:srgbClr val="FF0000"/>
                </a:solidFill>
                <a:latin typeface="Arial" pitchFamily="34" charset="0"/>
                <a:cs typeface="Arial" pitchFamily="34" charset="0"/>
              </a:rPr>
              <a:t>OYP: </a:t>
            </a:r>
            <a:r>
              <a:rPr lang="tr-TR" sz="2000" u="sng" dirty="0" smtClean="0">
                <a:latin typeface="Arial" pitchFamily="34" charset="0"/>
                <a:cs typeface="Arial" pitchFamily="34" charset="0"/>
              </a:rPr>
              <a:t>TEOG + 6. SINIF YBP + 7. SINIF YBP + 8. SINIF YBP </a:t>
            </a:r>
          </a:p>
          <a:p>
            <a:pPr algn="ctr">
              <a:defRPr/>
            </a:pPr>
            <a:r>
              <a:rPr lang="tr-TR" sz="2000" dirty="0" smtClean="0">
                <a:latin typeface="Arial" pitchFamily="34" charset="0"/>
                <a:cs typeface="Arial" pitchFamily="34" charset="0"/>
              </a:rPr>
              <a:t>2</a:t>
            </a:r>
            <a:endParaRPr lang="tr-TR" sz="2000" b="1" dirty="0" smtClean="0">
              <a:solidFill>
                <a:srgbClr val="0000FF"/>
              </a:solidFill>
              <a:latin typeface="Trebuchet MS" pitchFamily="34" charset="0"/>
            </a:endParaRPr>
          </a:p>
          <a:p>
            <a:pPr>
              <a:defRPr/>
            </a:pPr>
            <a:r>
              <a:rPr lang="tr-TR" sz="2000" b="1" dirty="0" smtClean="0">
                <a:solidFill>
                  <a:srgbClr val="00B050"/>
                </a:solidFill>
                <a:latin typeface="Trebuchet MS" pitchFamily="34" charset="0"/>
              </a:rPr>
              <a:t>ÖRNEK:</a:t>
            </a:r>
          </a:p>
          <a:p>
            <a:pPr>
              <a:defRPr/>
            </a:pPr>
            <a:r>
              <a:rPr lang="tr-TR" sz="2000" b="1" dirty="0" smtClean="0">
                <a:solidFill>
                  <a:srgbClr val="FF0000"/>
                </a:solidFill>
                <a:latin typeface="Trebuchet MS" pitchFamily="34" charset="0"/>
              </a:rPr>
              <a:t>6. Sınıf YBP:</a:t>
            </a:r>
            <a:r>
              <a:rPr lang="tr-TR" sz="2000" dirty="0" smtClean="0">
                <a:latin typeface="Trebuchet MS" pitchFamily="34" charset="0"/>
              </a:rPr>
              <a:t>	98,000</a:t>
            </a:r>
          </a:p>
          <a:p>
            <a:pPr>
              <a:defRPr/>
            </a:pPr>
            <a:r>
              <a:rPr lang="tr-TR" sz="2000" b="1" dirty="0" smtClean="0">
                <a:solidFill>
                  <a:srgbClr val="FF0000"/>
                </a:solidFill>
                <a:latin typeface="Trebuchet MS" pitchFamily="34" charset="0"/>
              </a:rPr>
              <a:t>7. Sınıf YBP:</a:t>
            </a:r>
            <a:r>
              <a:rPr lang="tr-TR" sz="2000" dirty="0" smtClean="0">
                <a:latin typeface="Trebuchet MS" pitchFamily="34" charset="0"/>
              </a:rPr>
              <a:t>	100,000</a:t>
            </a:r>
          </a:p>
          <a:p>
            <a:pPr>
              <a:defRPr/>
            </a:pPr>
            <a:r>
              <a:rPr lang="tr-TR" sz="2000" b="1" dirty="0" smtClean="0">
                <a:solidFill>
                  <a:srgbClr val="FF0000"/>
                </a:solidFill>
                <a:latin typeface="Trebuchet MS" pitchFamily="34" charset="0"/>
              </a:rPr>
              <a:t>8. Sınıf YBP:</a:t>
            </a:r>
            <a:r>
              <a:rPr lang="tr-TR" sz="2000" dirty="0" smtClean="0">
                <a:latin typeface="Trebuchet MS" pitchFamily="34" charset="0"/>
              </a:rPr>
              <a:t>	95,000</a:t>
            </a:r>
          </a:p>
          <a:p>
            <a:pPr>
              <a:defRPr/>
            </a:pPr>
            <a:r>
              <a:rPr lang="tr-TR" sz="2000" b="1" dirty="0" smtClean="0">
                <a:solidFill>
                  <a:srgbClr val="0070C0"/>
                </a:solidFill>
                <a:latin typeface="Trebuchet MS" pitchFamily="34" charset="0"/>
              </a:rPr>
              <a:t>8. Sınıf TEOG</a:t>
            </a:r>
            <a:r>
              <a:rPr lang="tr-TR" sz="2000" b="1" dirty="0" smtClean="0">
                <a:solidFill>
                  <a:schemeClr val="accent1">
                    <a:lumMod val="50000"/>
                  </a:schemeClr>
                </a:solidFill>
                <a:latin typeface="Trebuchet MS" pitchFamily="34" charset="0"/>
              </a:rPr>
              <a:t>:</a:t>
            </a:r>
            <a:r>
              <a:rPr lang="tr-TR" sz="2000" b="1" dirty="0" smtClean="0">
                <a:solidFill>
                  <a:srgbClr val="CC00CC"/>
                </a:solidFill>
                <a:latin typeface="Trebuchet MS" pitchFamily="34" charset="0"/>
              </a:rPr>
              <a:t>	</a:t>
            </a:r>
            <a:r>
              <a:rPr lang="tr-TR" sz="2000" dirty="0" smtClean="0">
                <a:latin typeface="Trebuchet MS" pitchFamily="34" charset="0"/>
              </a:rPr>
              <a:t>675,000 olan bir öğrencinin </a:t>
            </a:r>
          </a:p>
          <a:p>
            <a:pPr>
              <a:defRPr/>
            </a:pPr>
            <a:endParaRPr lang="tr-TR" sz="2000" b="1" u="sng" dirty="0" smtClean="0">
              <a:solidFill>
                <a:srgbClr val="CC00CC"/>
              </a:solidFill>
              <a:latin typeface="Trebuchet MS" pitchFamily="34" charset="0"/>
            </a:endParaRPr>
          </a:p>
          <a:p>
            <a:pPr algn="ctr">
              <a:defRPr/>
            </a:pPr>
            <a:r>
              <a:rPr lang="tr-TR" sz="2000" b="1" u="sng" dirty="0" err="1" smtClean="0">
                <a:solidFill>
                  <a:srgbClr val="7030A0"/>
                </a:solidFill>
                <a:latin typeface="Trebuchet MS" pitchFamily="34" charset="0"/>
              </a:rPr>
              <a:t>OYP’si</a:t>
            </a:r>
            <a:r>
              <a:rPr lang="tr-TR" sz="2000" b="1" u="sng" dirty="0" smtClean="0">
                <a:solidFill>
                  <a:srgbClr val="7030A0"/>
                </a:solidFill>
                <a:latin typeface="Trebuchet MS" pitchFamily="34" charset="0"/>
              </a:rPr>
              <a:t>:</a:t>
            </a:r>
            <a:r>
              <a:rPr lang="tr-TR" sz="2000" b="1" u="sng" dirty="0" smtClean="0">
                <a:solidFill>
                  <a:srgbClr val="CC00CC"/>
                </a:solidFill>
                <a:latin typeface="Trebuchet MS" pitchFamily="34" charset="0"/>
              </a:rPr>
              <a:t> </a:t>
            </a:r>
            <a:r>
              <a:rPr lang="tr-TR" sz="2000" dirty="0" smtClean="0">
                <a:latin typeface="Trebuchet MS" pitchFamily="34" charset="0"/>
              </a:rPr>
              <a:t>98+100+95+</a:t>
            </a:r>
            <a:r>
              <a:rPr lang="tr-TR" sz="2000" dirty="0" smtClean="0">
                <a:solidFill>
                  <a:srgbClr val="0070C0"/>
                </a:solidFill>
                <a:latin typeface="Trebuchet MS" pitchFamily="34" charset="0"/>
              </a:rPr>
              <a:t>675</a:t>
            </a:r>
            <a:r>
              <a:rPr lang="tr-TR" sz="2000" dirty="0" smtClean="0">
                <a:latin typeface="Trebuchet MS" pitchFamily="34" charset="0"/>
              </a:rPr>
              <a:t>=968</a:t>
            </a:r>
          </a:p>
          <a:p>
            <a:pPr algn="ctr">
              <a:defRPr/>
            </a:pPr>
            <a:endParaRPr lang="tr-TR" sz="2000" dirty="0" smtClean="0">
              <a:latin typeface="Trebuchet MS" pitchFamily="34" charset="0"/>
            </a:endParaRPr>
          </a:p>
          <a:p>
            <a:pPr algn="ctr">
              <a:defRPr/>
            </a:pPr>
            <a:r>
              <a:rPr lang="tr-TR" sz="2000" b="1" dirty="0" smtClean="0">
                <a:solidFill>
                  <a:srgbClr val="7030A0"/>
                </a:solidFill>
                <a:latin typeface="Trebuchet MS" pitchFamily="34" charset="0"/>
              </a:rPr>
              <a:t>OYP=</a:t>
            </a:r>
            <a:r>
              <a:rPr lang="tr-TR" sz="2000" dirty="0" smtClean="0">
                <a:solidFill>
                  <a:srgbClr val="7030A0"/>
                </a:solidFill>
                <a:latin typeface="Trebuchet MS" pitchFamily="34" charset="0"/>
              </a:rPr>
              <a:t> </a:t>
            </a:r>
            <a:r>
              <a:rPr lang="tr-TR" sz="2000" dirty="0" smtClean="0">
                <a:latin typeface="Trebuchet MS" pitchFamily="34" charset="0"/>
              </a:rPr>
              <a:t>968/2 = </a:t>
            </a:r>
            <a:r>
              <a:rPr lang="tr-TR" sz="2000" b="1" dirty="0" smtClean="0">
                <a:solidFill>
                  <a:srgbClr val="FF0000"/>
                </a:solidFill>
                <a:latin typeface="Trebuchet MS" pitchFamily="34" charset="0"/>
              </a:rPr>
              <a:t>484,000</a:t>
            </a:r>
            <a:r>
              <a:rPr lang="tr-TR" sz="2000" dirty="0" smtClean="0">
                <a:latin typeface="Trebuchet MS" pitchFamily="34" charset="0"/>
              </a:rPr>
              <a:t> olur. </a:t>
            </a:r>
          </a:p>
        </p:txBody>
      </p:sp>
      <p:pic>
        <p:nvPicPr>
          <p:cNvPr id="13" name="Picture 2" descr="C:\Users\GOKHAN\Desktop\imagesCAIP03SN.jpg"/>
          <p:cNvPicPr>
            <a:picLocks noChangeAspect="1" noChangeArrowheads="1"/>
          </p:cNvPicPr>
          <p:nvPr/>
        </p:nvPicPr>
        <p:blipFill>
          <a:blip r:embed="rId3">
            <a:extLst/>
          </a:blip>
          <a:srcRect/>
          <a:stretch>
            <a:fillRect/>
          </a:stretch>
        </p:blipFill>
        <p:spPr bwMode="auto">
          <a:xfrm flipH="1">
            <a:off x="6539006" y="3356992"/>
            <a:ext cx="2219508" cy="252064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4"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5"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9006" y="276152"/>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4577"/>
                                        </p:tgtEl>
                                      </p:cBhvr>
                                    </p:animEffect>
                                    <p:animScale>
                                      <p:cBhvr>
                                        <p:cTn id="24" dur="250" autoRev="1" fill="hold"/>
                                        <p:tgtEl>
                                          <p:spTgt spid="24577"/>
                                        </p:tgtEl>
                                      </p:cBhvr>
                                      <p:by x="105000" y="105000"/>
                                    </p:animScale>
                                  </p:childTnLst>
                                </p:cTn>
                              </p:par>
                            </p:childTnLst>
                          </p:cTn>
                        </p:par>
                        <p:par>
                          <p:cTn id="25" fill="hold">
                            <p:stCondLst>
                              <p:cond delay="2500"/>
                            </p:stCondLst>
                            <p:childTnLst>
                              <p:par>
                                <p:cTn id="26" presetID="6"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par>
                          <p:cTn id="29" fill="hold">
                            <p:stCondLst>
                              <p:cond delay="450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pic>
        <p:nvPicPr>
          <p:cNvPr id="25611" name="Picture 3" descr="D:\BELGELERİM\Sunu Resimleri\Sunum Resimleri\Clipartlar\Şekil Eşya Clipart\down_4.png"/>
          <p:cNvPicPr>
            <a:picLocks noChangeAspect="1" noChangeArrowheads="1"/>
          </p:cNvPicPr>
          <p:nvPr/>
        </p:nvPicPr>
        <p:blipFill>
          <a:blip r:embed="rId3"/>
          <a:srcRect/>
          <a:stretch>
            <a:fillRect/>
          </a:stretch>
        </p:blipFill>
        <p:spPr bwMode="auto">
          <a:xfrm>
            <a:off x="138829" y="1340768"/>
            <a:ext cx="924326" cy="924326"/>
          </a:xfrm>
          <a:prstGeom prst="rect">
            <a:avLst/>
          </a:prstGeom>
          <a:noFill/>
          <a:ln w="9525">
            <a:noFill/>
            <a:miter lim="800000"/>
            <a:headEnd/>
            <a:tailEnd/>
          </a:ln>
        </p:spPr>
      </p:pic>
      <p:sp>
        <p:nvSpPr>
          <p:cNvPr id="10" name="Başlık 2"/>
          <p:cNvSpPr txBox="1">
            <a:spLocks/>
          </p:cNvSpPr>
          <p:nvPr/>
        </p:nvSpPr>
        <p:spPr bwMode="auto">
          <a:xfrm>
            <a:off x="1033237" y="1551614"/>
            <a:ext cx="7571184"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tr-TR" sz="2800" b="1" dirty="0" smtClean="0">
                <a:solidFill>
                  <a:srgbClr val="0070C0"/>
                </a:solidFill>
                <a:latin typeface="Comic Sans MS" pitchFamily="66" charset="0"/>
              </a:rPr>
              <a:t>TEOG TERCİHLERİ NASIL YAPILACAK?</a:t>
            </a:r>
            <a:endParaRPr lang="tr-TR" sz="2800" b="1" dirty="0">
              <a:solidFill>
                <a:srgbClr val="0070C0"/>
              </a:solidFill>
              <a:latin typeface="Comic Sans MS" pitchFamily="66" charset="0"/>
            </a:endParaRPr>
          </a:p>
        </p:txBody>
      </p:sp>
      <p:sp>
        <p:nvSpPr>
          <p:cNvPr id="11" name="İçerik Yer Tutucusu 1"/>
          <p:cNvSpPr txBox="1">
            <a:spLocks/>
          </p:cNvSpPr>
          <p:nvPr/>
        </p:nvSpPr>
        <p:spPr bwMode="auto">
          <a:xfrm>
            <a:off x="420687" y="2348880"/>
            <a:ext cx="8229600" cy="2232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4450" algn="just">
              <a:buFont typeface="Wingdings 2" pitchFamily="18" charset="2"/>
              <a:buNone/>
              <a:defRPr/>
            </a:pPr>
            <a:r>
              <a:rPr lang="tr-TR" sz="2000" dirty="0" smtClean="0">
                <a:solidFill>
                  <a:schemeClr val="tx1"/>
                </a:solidFill>
              </a:rPr>
              <a:t>Tercihler okul kodlarına ve okul türlerine göre olmak üzere iki grupta alınacaktır. </a:t>
            </a:r>
          </a:p>
          <a:p>
            <a:pPr marL="44450" algn="just">
              <a:buFont typeface="Wingdings 2" pitchFamily="18" charset="2"/>
              <a:buNone/>
              <a:defRPr/>
            </a:pPr>
            <a:r>
              <a:rPr lang="tr-TR" sz="2000" dirty="0" smtClean="0">
                <a:solidFill>
                  <a:schemeClr val="tx1"/>
                </a:solidFill>
              </a:rPr>
              <a:t>A Grubu için öğrencilerden tüm okul türlerini içeren </a:t>
            </a:r>
            <a:r>
              <a:rPr lang="tr-TR" sz="2000" b="1" dirty="0" smtClean="0">
                <a:solidFill>
                  <a:srgbClr val="FF0000"/>
                </a:solidFill>
              </a:rPr>
              <a:t>15 adet tercih alınacaktır. </a:t>
            </a:r>
            <a:r>
              <a:rPr lang="tr-TR" sz="2000" dirty="0" smtClean="0">
                <a:solidFill>
                  <a:schemeClr val="tx1"/>
                </a:solidFill>
              </a:rPr>
              <a:t>Öğrencilerin A Grubu tercihleri, tercih listelerinde yer alan okulların tercih kodlarına göre, B Grubu tercihleri ise sadece okul türlerine göre yapılacaktır. B Grubu tercih listesinden en az 4 (dört) okul türü zorunlu olarak seçilecektir. </a:t>
            </a:r>
          </a:p>
          <a:p>
            <a:pPr marL="44450">
              <a:buFont typeface="Wingdings 2" pitchFamily="18" charset="2"/>
              <a:buNone/>
              <a:defRPr/>
            </a:pPr>
            <a:endParaRPr lang="tr-TR" dirty="0" smtClean="0"/>
          </a:p>
        </p:txBody>
      </p:sp>
      <p:sp>
        <p:nvSpPr>
          <p:cNvPr id="2" name="Dikdörtgen 1"/>
          <p:cNvSpPr/>
          <p:nvPr/>
        </p:nvSpPr>
        <p:spPr>
          <a:xfrm>
            <a:off x="555127" y="4581128"/>
            <a:ext cx="8049294" cy="2062103"/>
          </a:xfrm>
          <a:prstGeom prst="rect">
            <a:avLst/>
          </a:prstGeom>
        </p:spPr>
        <p:txBody>
          <a:bodyPr wrap="square">
            <a:spAutoFit/>
          </a:bodyPr>
          <a:lstStyle/>
          <a:p>
            <a:pPr algn="just">
              <a:defRPr/>
            </a:pPr>
            <a:r>
              <a:rPr lang="tr-TR" sz="1600" dirty="0">
                <a:solidFill>
                  <a:srgbClr val="FF0000"/>
                </a:solidFill>
                <a:latin typeface="+mn-lt"/>
              </a:rPr>
              <a:t>A grubu (okul tercih kodlarına göre yapılan tercih grubu) yerleştirmesi sonucunda herhangi bir tercihine yerleşemeyen öğrenciler, tercih başvuruları sırasında yaptıkları B grubu (okul türlerine göre yapılan tercih grubu) okul türü önceliğini içeren tercih başvurularına göre ikamet ettikleri adrese en yakın boş kontenjanı olan okula puan üstünlüğü esasına dayalı olarak yerleştirilecektir. </a:t>
            </a:r>
          </a:p>
          <a:p>
            <a:pPr algn="just">
              <a:defRPr/>
            </a:pPr>
            <a:endParaRPr lang="tr-TR" sz="1600" dirty="0">
              <a:solidFill>
                <a:srgbClr val="FF0000"/>
              </a:solidFill>
              <a:latin typeface="+mn-lt"/>
            </a:endParaRPr>
          </a:p>
          <a:p>
            <a:pPr algn="just">
              <a:defRPr/>
            </a:pPr>
            <a:r>
              <a:rPr lang="tr-TR" sz="1600" dirty="0">
                <a:solidFill>
                  <a:srgbClr val="FF0000"/>
                </a:solidFill>
                <a:latin typeface="+mn-lt"/>
              </a:rPr>
              <a:t>Bu yerleştirmede öğrencinin B grubu tercih başvurusundaki önceliğini belirttiği okul türü sırasıyla dikkate alınarak ikametine göre yerleştirme işlemi yapılacaktır. </a:t>
            </a:r>
          </a:p>
        </p:txBody>
      </p:sp>
      <p:sp>
        <p:nvSpPr>
          <p:cNvPr id="13"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4"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5702" y="260349"/>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5601"/>
                                        </p:tgtEl>
                                      </p:cBhvr>
                                    </p:animEffect>
                                    <p:animScale>
                                      <p:cBhvr>
                                        <p:cTn id="24" dur="250" autoRev="1" fill="hold"/>
                                        <p:tgtEl>
                                          <p:spTgt spid="25601"/>
                                        </p:tgtEl>
                                      </p:cBhvr>
                                      <p:by x="105000" y="105000"/>
                                    </p:animScale>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4500"/>
                            </p:stCondLst>
                            <p:childTnLst>
                              <p:par>
                                <p:cTn id="40" presetID="32" presetClass="emph" presetSubtype="0" fill="hold" nodeType="afterEffect">
                                  <p:stCondLst>
                                    <p:cond delay="0"/>
                                  </p:stCondLst>
                                  <p:childTnLst>
                                    <p:animRot by="120000">
                                      <p:cBhvr>
                                        <p:cTn id="41" dur="100" fill="hold">
                                          <p:stCondLst>
                                            <p:cond delay="0"/>
                                          </p:stCondLst>
                                        </p:cTn>
                                        <p:tgtEl>
                                          <p:spTgt spid="25611"/>
                                        </p:tgtEl>
                                        <p:attrNameLst>
                                          <p:attrName>r</p:attrName>
                                        </p:attrNameLst>
                                      </p:cBhvr>
                                    </p:animRot>
                                    <p:animRot by="-240000">
                                      <p:cBhvr>
                                        <p:cTn id="42" dur="200" fill="hold">
                                          <p:stCondLst>
                                            <p:cond delay="200"/>
                                          </p:stCondLst>
                                        </p:cTn>
                                        <p:tgtEl>
                                          <p:spTgt spid="25611"/>
                                        </p:tgtEl>
                                        <p:attrNameLst>
                                          <p:attrName>r</p:attrName>
                                        </p:attrNameLst>
                                      </p:cBhvr>
                                    </p:animRot>
                                    <p:animRot by="240000">
                                      <p:cBhvr>
                                        <p:cTn id="43" dur="200" fill="hold">
                                          <p:stCondLst>
                                            <p:cond delay="400"/>
                                          </p:stCondLst>
                                        </p:cTn>
                                        <p:tgtEl>
                                          <p:spTgt spid="25611"/>
                                        </p:tgtEl>
                                        <p:attrNameLst>
                                          <p:attrName>r</p:attrName>
                                        </p:attrNameLst>
                                      </p:cBhvr>
                                    </p:animRot>
                                    <p:animRot by="-240000">
                                      <p:cBhvr>
                                        <p:cTn id="44" dur="200" fill="hold">
                                          <p:stCondLst>
                                            <p:cond delay="600"/>
                                          </p:stCondLst>
                                        </p:cTn>
                                        <p:tgtEl>
                                          <p:spTgt spid="25611"/>
                                        </p:tgtEl>
                                        <p:attrNameLst>
                                          <p:attrName>r</p:attrName>
                                        </p:attrNameLst>
                                      </p:cBhvr>
                                    </p:animRot>
                                    <p:animRot by="120000">
                                      <p:cBhvr>
                                        <p:cTn id="45" dur="200" fill="hold">
                                          <p:stCondLst>
                                            <p:cond delay="800"/>
                                          </p:stCondLst>
                                        </p:cTn>
                                        <p:tgtEl>
                                          <p:spTgt spid="256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pic>
        <p:nvPicPr>
          <p:cNvPr id="1027" name="Picture 3" descr="K:\REHBERLİK SERVİSİ\2014 TEOG\açıklama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11" y="1252661"/>
            <a:ext cx="4163665" cy="54726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REHBERLİK SERVİSİ\2014 TEOG\açıklama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265237"/>
            <a:ext cx="4011826" cy="547260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3" name="Picture 2" descr="K:\RESİMLERİM\PNG  ARŞİVİ\ilimtepe png\ilimtepe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232658"/>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6625"/>
                                        </p:tgtEl>
                                      </p:cBhvr>
                                    </p:animEffect>
                                    <p:animScale>
                                      <p:cBhvr>
                                        <p:cTn id="24" dur="250" autoRev="1" fill="hold"/>
                                        <p:tgtEl>
                                          <p:spTgt spid="26625"/>
                                        </p:tgtEl>
                                      </p:cBhvr>
                                      <p:by x="105000" y="105000"/>
                                    </p:animScale>
                                  </p:childTnLst>
                                </p:cTn>
                              </p:par>
                            </p:childTnLst>
                          </p:cTn>
                        </p:par>
                        <p:par>
                          <p:cTn id="25" fill="hold">
                            <p:stCondLst>
                              <p:cond delay="2500"/>
                            </p:stCondLst>
                            <p:childTnLst>
                              <p:par>
                                <p:cTn id="26" presetID="32" presetClass="emph" presetSubtype="0" fill="hold" nodeType="afterEffect">
                                  <p:stCondLst>
                                    <p:cond delay="0"/>
                                  </p:stCondLst>
                                  <p:childTnLst>
                                    <p:animRot by="120000">
                                      <p:cBhvr>
                                        <p:cTn id="27" dur="100" fill="hold">
                                          <p:stCondLst>
                                            <p:cond delay="0"/>
                                          </p:stCondLst>
                                        </p:cTn>
                                        <p:tgtEl>
                                          <p:spTgt spid="1027"/>
                                        </p:tgtEl>
                                        <p:attrNameLst>
                                          <p:attrName>r</p:attrName>
                                        </p:attrNameLst>
                                      </p:cBhvr>
                                    </p:animRot>
                                    <p:animRot by="-240000">
                                      <p:cBhvr>
                                        <p:cTn id="28" dur="200" fill="hold">
                                          <p:stCondLst>
                                            <p:cond delay="200"/>
                                          </p:stCondLst>
                                        </p:cTn>
                                        <p:tgtEl>
                                          <p:spTgt spid="1027"/>
                                        </p:tgtEl>
                                        <p:attrNameLst>
                                          <p:attrName>r</p:attrName>
                                        </p:attrNameLst>
                                      </p:cBhvr>
                                    </p:animRot>
                                    <p:animRot by="240000">
                                      <p:cBhvr>
                                        <p:cTn id="29" dur="200" fill="hold">
                                          <p:stCondLst>
                                            <p:cond delay="400"/>
                                          </p:stCondLst>
                                        </p:cTn>
                                        <p:tgtEl>
                                          <p:spTgt spid="1027"/>
                                        </p:tgtEl>
                                        <p:attrNameLst>
                                          <p:attrName>r</p:attrName>
                                        </p:attrNameLst>
                                      </p:cBhvr>
                                    </p:animRot>
                                    <p:animRot by="-240000">
                                      <p:cBhvr>
                                        <p:cTn id="30" dur="200" fill="hold">
                                          <p:stCondLst>
                                            <p:cond delay="600"/>
                                          </p:stCondLst>
                                        </p:cTn>
                                        <p:tgtEl>
                                          <p:spTgt spid="1027"/>
                                        </p:tgtEl>
                                        <p:attrNameLst>
                                          <p:attrName>r</p:attrName>
                                        </p:attrNameLst>
                                      </p:cBhvr>
                                    </p:animRot>
                                    <p:animRot by="120000">
                                      <p:cBhvr>
                                        <p:cTn id="31" dur="200" fill="hold">
                                          <p:stCondLst>
                                            <p:cond delay="800"/>
                                          </p:stCondLst>
                                        </p:cTn>
                                        <p:tgtEl>
                                          <p:spTgt spid="1027"/>
                                        </p:tgtEl>
                                        <p:attrNameLst>
                                          <p:attrName>r</p:attrName>
                                        </p:attrNameLst>
                                      </p:cBhvr>
                                    </p:animRot>
                                  </p:childTnLst>
                                </p:cTn>
                              </p:par>
                            </p:childTnLst>
                          </p:cTn>
                        </p:par>
                        <p:par>
                          <p:cTn id="32" fill="hold">
                            <p:stCondLst>
                              <p:cond delay="3500"/>
                            </p:stCondLst>
                            <p:childTnLst>
                              <p:par>
                                <p:cTn id="33" presetID="32" presetClass="emph" presetSubtype="0" fill="hold" nodeType="afterEffect">
                                  <p:stCondLst>
                                    <p:cond delay="0"/>
                                  </p:stCondLst>
                                  <p:childTnLst>
                                    <p:animRot by="120000">
                                      <p:cBhvr>
                                        <p:cTn id="34" dur="100" fill="hold">
                                          <p:stCondLst>
                                            <p:cond delay="0"/>
                                          </p:stCondLst>
                                        </p:cTn>
                                        <p:tgtEl>
                                          <p:spTgt spid="1028"/>
                                        </p:tgtEl>
                                        <p:attrNameLst>
                                          <p:attrName>r</p:attrName>
                                        </p:attrNameLst>
                                      </p:cBhvr>
                                    </p:animRot>
                                    <p:animRot by="-240000">
                                      <p:cBhvr>
                                        <p:cTn id="35" dur="200" fill="hold">
                                          <p:stCondLst>
                                            <p:cond delay="200"/>
                                          </p:stCondLst>
                                        </p:cTn>
                                        <p:tgtEl>
                                          <p:spTgt spid="1028"/>
                                        </p:tgtEl>
                                        <p:attrNameLst>
                                          <p:attrName>r</p:attrName>
                                        </p:attrNameLst>
                                      </p:cBhvr>
                                    </p:animRot>
                                    <p:animRot by="240000">
                                      <p:cBhvr>
                                        <p:cTn id="36" dur="200" fill="hold">
                                          <p:stCondLst>
                                            <p:cond delay="400"/>
                                          </p:stCondLst>
                                        </p:cTn>
                                        <p:tgtEl>
                                          <p:spTgt spid="1028"/>
                                        </p:tgtEl>
                                        <p:attrNameLst>
                                          <p:attrName>r</p:attrName>
                                        </p:attrNameLst>
                                      </p:cBhvr>
                                    </p:animRot>
                                    <p:animRot by="-240000">
                                      <p:cBhvr>
                                        <p:cTn id="37" dur="200" fill="hold">
                                          <p:stCondLst>
                                            <p:cond delay="600"/>
                                          </p:stCondLst>
                                        </p:cTn>
                                        <p:tgtEl>
                                          <p:spTgt spid="1028"/>
                                        </p:tgtEl>
                                        <p:attrNameLst>
                                          <p:attrName>r</p:attrName>
                                        </p:attrNameLst>
                                      </p:cBhvr>
                                    </p:animRot>
                                    <p:animRot by="120000">
                                      <p:cBhvr>
                                        <p:cTn id="38"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2" name="Dikdörtgen 1"/>
          <p:cNvSpPr/>
          <p:nvPr/>
        </p:nvSpPr>
        <p:spPr>
          <a:xfrm>
            <a:off x="2339752" y="1340768"/>
            <a:ext cx="3350597" cy="369332"/>
          </a:xfrm>
          <a:prstGeom prst="rect">
            <a:avLst/>
          </a:prstGeom>
        </p:spPr>
        <p:txBody>
          <a:bodyPr wrap="none">
            <a:spAutoFit/>
          </a:bodyPr>
          <a:lstStyle/>
          <a:p>
            <a:r>
              <a:rPr lang="tr-TR" altLang="tr-TR" b="1" dirty="0">
                <a:solidFill>
                  <a:srgbClr val="0000FF"/>
                </a:solidFill>
                <a:latin typeface="Comic Sans MS" pitchFamily="66" charset="0"/>
              </a:rPr>
              <a:t>EK YERLEŞTİRME VAR MI?</a:t>
            </a:r>
            <a:endParaRPr lang="tr-TR" dirty="0"/>
          </a:p>
        </p:txBody>
      </p:sp>
      <p:sp>
        <p:nvSpPr>
          <p:cNvPr id="3" name="Dikdörtgen 2"/>
          <p:cNvSpPr/>
          <p:nvPr/>
        </p:nvSpPr>
        <p:spPr>
          <a:xfrm>
            <a:off x="251520" y="1710100"/>
            <a:ext cx="8424936" cy="1200329"/>
          </a:xfrm>
          <a:prstGeom prst="rect">
            <a:avLst/>
          </a:prstGeom>
        </p:spPr>
        <p:txBody>
          <a:bodyPr wrap="square">
            <a:spAutoFit/>
          </a:bodyPr>
          <a:lstStyle/>
          <a:p>
            <a:pPr marL="571500" indent="-571500" algn="just">
              <a:buFont typeface="Wingdings" pitchFamily="2" charset="2"/>
              <a:buChar char="q"/>
              <a:defRPr/>
            </a:pPr>
            <a:r>
              <a:rPr lang="tr-TR" b="1" dirty="0">
                <a:latin typeface="Calibri" pitchFamily="34" charset="0"/>
                <a:cs typeface="Calibri" pitchFamily="34" charset="0"/>
              </a:rPr>
              <a:t>Ek yerleştirme işlemi yapılmayacaktır. </a:t>
            </a:r>
          </a:p>
          <a:p>
            <a:pPr algn="just">
              <a:defRPr/>
            </a:pPr>
            <a:endParaRPr lang="tr-TR" b="1" dirty="0">
              <a:latin typeface="Calibri" pitchFamily="34" charset="0"/>
              <a:cs typeface="Calibri" pitchFamily="34" charset="0"/>
            </a:endParaRPr>
          </a:p>
          <a:p>
            <a:pPr marL="571500" indent="-571500" algn="just">
              <a:buFont typeface="Wingdings" pitchFamily="2" charset="2"/>
              <a:buChar char="q"/>
              <a:defRPr/>
            </a:pPr>
            <a:r>
              <a:rPr lang="tr-TR" b="1" dirty="0">
                <a:latin typeface="Calibri" pitchFamily="34" charset="0"/>
                <a:cs typeface="Calibri" pitchFamily="34" charset="0"/>
              </a:rPr>
              <a:t>Yerleştirme, yerleşemeyen öğrenci kalmayacak şekilde tasarlandığından </a:t>
            </a:r>
            <a:r>
              <a:rPr lang="tr-TR" b="1" dirty="0" smtClean="0">
                <a:latin typeface="Calibri" pitchFamily="34" charset="0"/>
                <a:cs typeface="Calibri" pitchFamily="34" charset="0"/>
              </a:rPr>
              <a:t> </a:t>
            </a:r>
            <a:r>
              <a:rPr lang="tr-TR" b="1" dirty="0">
                <a:latin typeface="Calibri" pitchFamily="34" charset="0"/>
                <a:cs typeface="Calibri" pitchFamily="34" charset="0"/>
              </a:rPr>
              <a:t>2. Tercih söz konusu olmayacaktır. </a:t>
            </a:r>
          </a:p>
        </p:txBody>
      </p:sp>
      <p:sp>
        <p:nvSpPr>
          <p:cNvPr id="4" name="Dikdörtgen 3"/>
          <p:cNvSpPr/>
          <p:nvPr/>
        </p:nvSpPr>
        <p:spPr>
          <a:xfrm>
            <a:off x="395536" y="2967335"/>
            <a:ext cx="8352928" cy="646331"/>
          </a:xfrm>
          <a:prstGeom prst="rect">
            <a:avLst/>
          </a:prstGeom>
        </p:spPr>
        <p:txBody>
          <a:bodyPr wrap="square">
            <a:spAutoFit/>
          </a:bodyPr>
          <a:lstStyle/>
          <a:p>
            <a:pPr marL="320040" indent="-320040" algn="ctr" eaLnBrk="1" fontAlgn="auto" hangingPunct="1">
              <a:spcAft>
                <a:spcPts val="0"/>
              </a:spcAft>
              <a:buFontTx/>
              <a:buNone/>
              <a:defRPr/>
            </a:pPr>
            <a:r>
              <a:rPr lang="tr-TR" b="1" dirty="0">
                <a:solidFill>
                  <a:srgbClr val="0000FF"/>
                </a:solidFill>
                <a:latin typeface="Comic Sans MS" pitchFamily="66" charset="0"/>
              </a:rPr>
              <a:t>ÖZEL EĞİTİM ÖĞRENCİLERİNİN YERLEŞTİRMELERİ NASIL YAPILACAK?</a:t>
            </a:r>
          </a:p>
        </p:txBody>
      </p:sp>
      <p:sp>
        <p:nvSpPr>
          <p:cNvPr id="5" name="Dikdörtgen 4"/>
          <p:cNvSpPr/>
          <p:nvPr/>
        </p:nvSpPr>
        <p:spPr>
          <a:xfrm>
            <a:off x="284557" y="3613666"/>
            <a:ext cx="4572000" cy="3139321"/>
          </a:xfrm>
          <a:prstGeom prst="rect">
            <a:avLst/>
          </a:prstGeom>
        </p:spPr>
        <p:txBody>
          <a:bodyPr>
            <a:spAutoFit/>
          </a:bodyPr>
          <a:lstStyle/>
          <a:p>
            <a:pPr algn="just">
              <a:defRPr/>
            </a:pPr>
            <a:r>
              <a:rPr lang="tr-TR" dirty="0"/>
              <a:t>Özel eğitim ihtiyacı olan öğrencilerin ortaöğretim kademesindeki gündüzlü özel eğitim okullarına/kurumlarına yerleştirmesi ile ilgili iş ve işlemler Özel Eğitim Hizmetleri Kurulunca yapılacaktır. </a:t>
            </a:r>
          </a:p>
          <a:p>
            <a:pPr algn="just">
              <a:defRPr/>
            </a:pPr>
            <a:endParaRPr lang="tr-TR" dirty="0"/>
          </a:p>
          <a:p>
            <a:pPr algn="just">
              <a:defRPr/>
            </a:pPr>
            <a:r>
              <a:rPr lang="tr-TR" dirty="0"/>
              <a:t>Ortaöğretim kademesindeki yatılı özel eğitim okullarına/kurumlarına yerleştirme ile ilgili iş ve işlemler ise Özel Eğitim ve Rehberlik Hizmetleri Genel Müdürlüğünce yapılacaktır. </a:t>
            </a:r>
            <a:endParaRPr lang="tr-TR" dirty="0">
              <a:latin typeface="Comic Sans MS" pitchFamily="66" charset="0"/>
            </a:endParaRPr>
          </a:p>
        </p:txBody>
      </p:sp>
      <p:pic>
        <p:nvPicPr>
          <p:cNvPr id="13" name="Picture 29"/>
          <p:cNvPicPr>
            <a:picLocks noChangeAspect="1" noChangeArrowheads="1"/>
          </p:cNvPicPr>
          <p:nvPr/>
        </p:nvPicPr>
        <p:blipFill>
          <a:blip r:embed="rId3">
            <a:extLst/>
          </a:blip>
          <a:srcRect/>
          <a:stretch>
            <a:fillRect/>
          </a:stretch>
        </p:blipFill>
        <p:spPr bwMode="auto">
          <a:xfrm>
            <a:off x="5004048" y="4017162"/>
            <a:ext cx="3500462" cy="2332327"/>
          </a:xfrm>
          <a:prstGeom prst="rect">
            <a:avLst/>
          </a:prstGeom>
          <a:ln>
            <a:noFill/>
          </a:ln>
          <a:effectLst>
            <a:softEdge rad="112500"/>
          </a:effectLst>
          <a:extLst/>
        </p:spPr>
      </p:pic>
      <p:sp>
        <p:nvSpPr>
          <p:cNvPr id="14"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5"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0782" y="228651"/>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7649"/>
                                        </p:tgtEl>
                                      </p:cBhvr>
                                    </p:animEffect>
                                    <p:animScale>
                                      <p:cBhvr>
                                        <p:cTn id="24" dur="250" autoRev="1" fill="hold"/>
                                        <p:tgtEl>
                                          <p:spTgt spid="27649"/>
                                        </p:tgtEl>
                                      </p:cBhvr>
                                      <p:by x="105000" y="105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80">
                                          <p:stCondLst>
                                            <p:cond delay="0"/>
                                          </p:stCondLst>
                                        </p:cTn>
                                        <p:tgtEl>
                                          <p:spTgt spid="2"/>
                                        </p:tgtEl>
                                      </p:cBhvr>
                                    </p:animEffect>
                                    <p:anim calcmode="lin" valueType="num">
                                      <p:cBhvr>
                                        <p:cTn id="2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gtEl>
                                      </p:cBhvr>
                                      <p:to x="100000" y="60000"/>
                                    </p:animScale>
                                    <p:animScale>
                                      <p:cBhvr>
                                        <p:cTn id="35" dur="166" decel="50000">
                                          <p:stCondLst>
                                            <p:cond delay="676"/>
                                          </p:stCondLst>
                                        </p:cTn>
                                        <p:tgtEl>
                                          <p:spTgt spid="2"/>
                                        </p:tgtEl>
                                      </p:cBhvr>
                                      <p:to x="100000" y="100000"/>
                                    </p:animScale>
                                    <p:animScale>
                                      <p:cBhvr>
                                        <p:cTn id="36" dur="26">
                                          <p:stCondLst>
                                            <p:cond delay="1312"/>
                                          </p:stCondLst>
                                        </p:cTn>
                                        <p:tgtEl>
                                          <p:spTgt spid="2"/>
                                        </p:tgtEl>
                                      </p:cBhvr>
                                      <p:to x="100000" y="80000"/>
                                    </p:animScale>
                                    <p:animScale>
                                      <p:cBhvr>
                                        <p:cTn id="37" dur="166" decel="50000">
                                          <p:stCondLst>
                                            <p:cond delay="1338"/>
                                          </p:stCondLst>
                                        </p:cTn>
                                        <p:tgtEl>
                                          <p:spTgt spid="2"/>
                                        </p:tgtEl>
                                      </p:cBhvr>
                                      <p:to x="100000" y="100000"/>
                                    </p:animScale>
                                    <p:animScale>
                                      <p:cBhvr>
                                        <p:cTn id="38" dur="26">
                                          <p:stCondLst>
                                            <p:cond delay="1642"/>
                                          </p:stCondLst>
                                        </p:cTn>
                                        <p:tgtEl>
                                          <p:spTgt spid="2"/>
                                        </p:tgtEl>
                                      </p:cBhvr>
                                      <p:to x="100000" y="90000"/>
                                    </p:animScale>
                                    <p:animScale>
                                      <p:cBhvr>
                                        <p:cTn id="39" dur="166" decel="50000">
                                          <p:stCondLst>
                                            <p:cond delay="1668"/>
                                          </p:stCondLst>
                                        </p:cTn>
                                        <p:tgtEl>
                                          <p:spTgt spid="2"/>
                                        </p:tgtEl>
                                      </p:cBhvr>
                                      <p:to x="100000" y="100000"/>
                                    </p:animScale>
                                    <p:animScale>
                                      <p:cBhvr>
                                        <p:cTn id="40" dur="26">
                                          <p:stCondLst>
                                            <p:cond delay="1808"/>
                                          </p:stCondLst>
                                        </p:cTn>
                                        <p:tgtEl>
                                          <p:spTgt spid="2"/>
                                        </p:tgtEl>
                                      </p:cBhvr>
                                      <p:to x="100000" y="95000"/>
                                    </p:animScale>
                                    <p:animScale>
                                      <p:cBhvr>
                                        <p:cTn id="41" dur="166" decel="50000">
                                          <p:stCondLst>
                                            <p:cond delay="1834"/>
                                          </p:stCondLst>
                                        </p:cTn>
                                        <p:tgtEl>
                                          <p:spTgt spid="2"/>
                                        </p:tgtEl>
                                      </p:cBhvr>
                                      <p:to x="100000" y="100000"/>
                                    </p:animScale>
                                  </p:childTnLst>
                                </p:cTn>
                              </p:par>
                            </p:childTnLst>
                          </p:cTn>
                        </p:par>
                        <p:par>
                          <p:cTn id="42" fill="hold">
                            <p:stCondLst>
                              <p:cond delay="4500"/>
                            </p:stCondLst>
                            <p:childTnLst>
                              <p:par>
                                <p:cTn id="43" presetID="26" presetClass="entr" presetSubtype="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80">
                                          <p:stCondLst>
                                            <p:cond delay="0"/>
                                          </p:stCondLst>
                                        </p:cTn>
                                        <p:tgtEl>
                                          <p:spTgt spid="3"/>
                                        </p:tgtEl>
                                      </p:cBhvr>
                                    </p:animEffect>
                                    <p:anim calcmode="lin" valueType="num">
                                      <p:cBhvr>
                                        <p:cTn id="4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gtEl>
                                      </p:cBhvr>
                                      <p:to x="100000" y="60000"/>
                                    </p:animScale>
                                    <p:animScale>
                                      <p:cBhvr>
                                        <p:cTn id="52" dur="166" decel="50000">
                                          <p:stCondLst>
                                            <p:cond delay="676"/>
                                          </p:stCondLst>
                                        </p:cTn>
                                        <p:tgtEl>
                                          <p:spTgt spid="3"/>
                                        </p:tgtEl>
                                      </p:cBhvr>
                                      <p:to x="100000" y="100000"/>
                                    </p:animScale>
                                    <p:animScale>
                                      <p:cBhvr>
                                        <p:cTn id="53" dur="26">
                                          <p:stCondLst>
                                            <p:cond delay="1312"/>
                                          </p:stCondLst>
                                        </p:cTn>
                                        <p:tgtEl>
                                          <p:spTgt spid="3"/>
                                        </p:tgtEl>
                                      </p:cBhvr>
                                      <p:to x="100000" y="80000"/>
                                    </p:animScale>
                                    <p:animScale>
                                      <p:cBhvr>
                                        <p:cTn id="54" dur="166" decel="50000">
                                          <p:stCondLst>
                                            <p:cond delay="1338"/>
                                          </p:stCondLst>
                                        </p:cTn>
                                        <p:tgtEl>
                                          <p:spTgt spid="3"/>
                                        </p:tgtEl>
                                      </p:cBhvr>
                                      <p:to x="100000" y="100000"/>
                                    </p:animScale>
                                    <p:animScale>
                                      <p:cBhvr>
                                        <p:cTn id="55" dur="26">
                                          <p:stCondLst>
                                            <p:cond delay="1642"/>
                                          </p:stCondLst>
                                        </p:cTn>
                                        <p:tgtEl>
                                          <p:spTgt spid="3"/>
                                        </p:tgtEl>
                                      </p:cBhvr>
                                      <p:to x="100000" y="90000"/>
                                    </p:animScale>
                                    <p:animScale>
                                      <p:cBhvr>
                                        <p:cTn id="56" dur="166" decel="50000">
                                          <p:stCondLst>
                                            <p:cond delay="1668"/>
                                          </p:stCondLst>
                                        </p:cTn>
                                        <p:tgtEl>
                                          <p:spTgt spid="3"/>
                                        </p:tgtEl>
                                      </p:cBhvr>
                                      <p:to x="100000" y="100000"/>
                                    </p:animScale>
                                    <p:animScale>
                                      <p:cBhvr>
                                        <p:cTn id="57" dur="26">
                                          <p:stCondLst>
                                            <p:cond delay="1808"/>
                                          </p:stCondLst>
                                        </p:cTn>
                                        <p:tgtEl>
                                          <p:spTgt spid="3"/>
                                        </p:tgtEl>
                                      </p:cBhvr>
                                      <p:to x="100000" y="95000"/>
                                    </p:animScale>
                                    <p:animScale>
                                      <p:cBhvr>
                                        <p:cTn id="58" dur="166" decel="50000">
                                          <p:stCondLst>
                                            <p:cond delay="1834"/>
                                          </p:stCondLst>
                                        </p:cTn>
                                        <p:tgtEl>
                                          <p:spTgt spid="3"/>
                                        </p:tgtEl>
                                      </p:cBhvr>
                                      <p:to x="100000" y="100000"/>
                                    </p:animScale>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down)">
                                      <p:cBhvr>
                                        <p:cTn id="62" dur="500"/>
                                        <p:tgtEl>
                                          <p:spTgt spid="4"/>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down)">
                                      <p:cBhvr>
                                        <p:cTn id="66" dur="500"/>
                                        <p:tgtEl>
                                          <p:spTgt spid="5"/>
                                        </p:tgtEl>
                                      </p:cBhvr>
                                    </p:animEffect>
                                  </p:childTnLst>
                                </p:cTn>
                              </p:par>
                            </p:childTnLst>
                          </p:cTn>
                        </p:par>
                        <p:par>
                          <p:cTn id="67" fill="hold">
                            <p:stCondLst>
                              <p:cond delay="7500"/>
                            </p:stCondLst>
                            <p:childTnLst>
                              <p:par>
                                <p:cTn id="68" presetID="32" presetClass="emph" presetSubtype="0" fill="hold" nodeType="afterEffect">
                                  <p:stCondLst>
                                    <p:cond delay="0"/>
                                  </p:stCondLst>
                                  <p:childTnLst>
                                    <p:animRot by="120000">
                                      <p:cBhvr>
                                        <p:cTn id="69" dur="100" fill="hold">
                                          <p:stCondLst>
                                            <p:cond delay="0"/>
                                          </p:stCondLst>
                                        </p:cTn>
                                        <p:tgtEl>
                                          <p:spTgt spid="13"/>
                                        </p:tgtEl>
                                        <p:attrNameLst>
                                          <p:attrName>r</p:attrName>
                                        </p:attrNameLst>
                                      </p:cBhvr>
                                    </p:animRot>
                                    <p:animRot by="-240000">
                                      <p:cBhvr>
                                        <p:cTn id="70" dur="200" fill="hold">
                                          <p:stCondLst>
                                            <p:cond delay="200"/>
                                          </p:stCondLst>
                                        </p:cTn>
                                        <p:tgtEl>
                                          <p:spTgt spid="13"/>
                                        </p:tgtEl>
                                        <p:attrNameLst>
                                          <p:attrName>r</p:attrName>
                                        </p:attrNameLst>
                                      </p:cBhvr>
                                    </p:animRot>
                                    <p:animRot by="240000">
                                      <p:cBhvr>
                                        <p:cTn id="71" dur="200" fill="hold">
                                          <p:stCondLst>
                                            <p:cond delay="400"/>
                                          </p:stCondLst>
                                        </p:cTn>
                                        <p:tgtEl>
                                          <p:spTgt spid="13"/>
                                        </p:tgtEl>
                                        <p:attrNameLst>
                                          <p:attrName>r</p:attrName>
                                        </p:attrNameLst>
                                      </p:cBhvr>
                                    </p:animRot>
                                    <p:animRot by="-240000">
                                      <p:cBhvr>
                                        <p:cTn id="72" dur="200" fill="hold">
                                          <p:stCondLst>
                                            <p:cond delay="600"/>
                                          </p:stCondLst>
                                        </p:cTn>
                                        <p:tgtEl>
                                          <p:spTgt spid="13"/>
                                        </p:tgtEl>
                                        <p:attrNameLst>
                                          <p:attrName>r</p:attrName>
                                        </p:attrNameLst>
                                      </p:cBhvr>
                                    </p:animRot>
                                    <p:animRot by="120000">
                                      <p:cBhvr>
                                        <p:cTn id="7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6" name="Dikdörtgen 5"/>
          <p:cNvSpPr/>
          <p:nvPr/>
        </p:nvSpPr>
        <p:spPr>
          <a:xfrm>
            <a:off x="251520" y="1484784"/>
            <a:ext cx="8352928" cy="646331"/>
          </a:xfrm>
          <a:prstGeom prst="rect">
            <a:avLst/>
          </a:prstGeom>
        </p:spPr>
        <p:txBody>
          <a:bodyPr wrap="square">
            <a:spAutoFit/>
          </a:bodyPr>
          <a:lstStyle/>
          <a:p>
            <a:pPr marL="320040" indent="-320040" algn="ctr" eaLnBrk="1" fontAlgn="auto" hangingPunct="1">
              <a:spcAft>
                <a:spcPts val="0"/>
              </a:spcAft>
              <a:buFontTx/>
              <a:buNone/>
              <a:defRPr/>
            </a:pPr>
            <a:r>
              <a:rPr lang="tr-TR" b="1" dirty="0">
                <a:solidFill>
                  <a:srgbClr val="0000FF"/>
                </a:solidFill>
                <a:latin typeface="Comic Sans MS" pitchFamily="66" charset="0"/>
              </a:rPr>
              <a:t>ÖZEL EĞİTİM ÖĞRENCİLERİNİN YERLEŞTİRMELERİ NASIL YAPILACAK?</a:t>
            </a:r>
          </a:p>
        </p:txBody>
      </p:sp>
      <p:sp>
        <p:nvSpPr>
          <p:cNvPr id="7" name="Dikdörtgen 6"/>
          <p:cNvSpPr/>
          <p:nvPr/>
        </p:nvSpPr>
        <p:spPr>
          <a:xfrm>
            <a:off x="133012" y="2131115"/>
            <a:ext cx="8543444" cy="2031325"/>
          </a:xfrm>
          <a:prstGeom prst="rect">
            <a:avLst/>
          </a:prstGeom>
        </p:spPr>
        <p:txBody>
          <a:bodyPr wrap="square">
            <a:spAutoFit/>
          </a:bodyPr>
          <a:lstStyle/>
          <a:p>
            <a:pPr algn="just">
              <a:defRPr/>
            </a:pPr>
            <a:r>
              <a:rPr lang="tr-TR" dirty="0">
                <a:latin typeface="Calibri" pitchFamily="34" charset="0"/>
                <a:cs typeface="Calibri" pitchFamily="34" charset="0"/>
              </a:rPr>
              <a:t>Özel eğitim ihtiyacı olan öğrencilerden genel ilköğretim programını tamamlayanlar ve sınava katılmayanlar; Özel eğitim değerlendirme kurulu raporları, engel durumları ve özellikleri, ikamet adresleri ile Özel Eğitim Hizmetleri Kurulunca belirlenen kriterler dikkate alınarak okullara kontenjan doğrultusunda yerleştirilebilecektir. </a:t>
            </a:r>
          </a:p>
          <a:p>
            <a:pPr algn="just">
              <a:defRPr/>
            </a:pPr>
            <a:endParaRPr lang="tr-TR" dirty="0">
              <a:latin typeface="Calibri" pitchFamily="34" charset="0"/>
              <a:cs typeface="Calibri" pitchFamily="34" charset="0"/>
            </a:endParaRPr>
          </a:p>
          <a:p>
            <a:pPr algn="just">
              <a:defRPr/>
            </a:pPr>
            <a:r>
              <a:rPr lang="tr-TR" dirty="0">
                <a:latin typeface="Calibri" pitchFamily="34" charset="0"/>
                <a:cs typeface="Calibri" pitchFamily="34" charset="0"/>
              </a:rPr>
              <a:t>Özel eğitim ihtiyacı olan öğrencilerin puanları, </a:t>
            </a:r>
            <a:r>
              <a:rPr lang="tr-TR" b="1" u="sng" dirty="0">
                <a:latin typeface="Calibri" pitchFamily="34" charset="0"/>
                <a:cs typeface="Calibri" pitchFamily="34" charset="0"/>
              </a:rPr>
              <a:t>yerleştirildikleri okulların taban puanlarını hiçbir şekilde etkilemeyecektir. </a:t>
            </a:r>
          </a:p>
        </p:txBody>
      </p:sp>
      <p:sp>
        <p:nvSpPr>
          <p:cNvPr id="14" name="Dikdörtgen 13"/>
          <p:cNvSpPr/>
          <p:nvPr/>
        </p:nvSpPr>
        <p:spPr>
          <a:xfrm>
            <a:off x="395536" y="4221088"/>
            <a:ext cx="7992441" cy="369332"/>
          </a:xfrm>
          <a:prstGeom prst="rect">
            <a:avLst/>
          </a:prstGeom>
        </p:spPr>
        <p:txBody>
          <a:bodyPr wrap="square">
            <a:spAutoFit/>
          </a:bodyPr>
          <a:lstStyle/>
          <a:p>
            <a:pPr algn="ctr"/>
            <a:r>
              <a:rPr lang="tr-TR" b="1" dirty="0">
                <a:solidFill>
                  <a:srgbClr val="0000FF"/>
                </a:solidFill>
              </a:rPr>
              <a:t>Meslekî ve Teknik Anadolu Liselerine alan tercihi nasıl yapılacak? </a:t>
            </a:r>
            <a:endParaRPr lang="tr-TR" dirty="0"/>
          </a:p>
        </p:txBody>
      </p:sp>
      <p:sp>
        <p:nvSpPr>
          <p:cNvPr id="15" name="İçerik Yer Tutucusu 2"/>
          <p:cNvSpPr txBox="1">
            <a:spLocks/>
          </p:cNvSpPr>
          <p:nvPr/>
        </p:nvSpPr>
        <p:spPr bwMode="auto">
          <a:xfrm>
            <a:off x="487361" y="4590420"/>
            <a:ext cx="7900615" cy="2232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tr-TR" altLang="tr-TR" sz="1400" dirty="0" err="1" smtClean="0">
                <a:solidFill>
                  <a:srgbClr val="FF0000"/>
                </a:solidFill>
                <a:latin typeface="00252" panose="00000400000000000000" pitchFamily="2" charset="0"/>
              </a:rPr>
              <a:t>YEP’e</a:t>
            </a:r>
            <a:r>
              <a:rPr lang="tr-TR" altLang="tr-TR" sz="1400" dirty="0" smtClean="0">
                <a:solidFill>
                  <a:srgbClr val="FF0000"/>
                </a:solidFill>
                <a:latin typeface="00252" panose="00000400000000000000" pitchFamily="2" charset="0"/>
              </a:rPr>
              <a:t> göre öğrenci alan tüm Resmi ve Özel Meslekî ve Teknik Anadolu Liselerinde kayıtlar Anadolu Meslek Lisesi Programına alan tercihi olmaksızın yapılacaktır. </a:t>
            </a:r>
          </a:p>
          <a:p>
            <a:pPr algn="just"/>
            <a:endParaRPr lang="tr-TR" altLang="tr-TR" sz="1400" dirty="0" smtClean="0">
              <a:solidFill>
                <a:srgbClr val="FF0000"/>
              </a:solidFill>
              <a:latin typeface="00252" panose="00000400000000000000" pitchFamily="2" charset="0"/>
            </a:endParaRPr>
          </a:p>
          <a:p>
            <a:pPr algn="just"/>
            <a:r>
              <a:rPr lang="tr-TR" altLang="tr-TR" sz="1400" dirty="0" smtClean="0">
                <a:solidFill>
                  <a:srgbClr val="FF0000"/>
                </a:solidFill>
                <a:latin typeface="00252" panose="00000400000000000000" pitchFamily="2" charset="0"/>
              </a:rPr>
              <a:t>10’uncu sınıfta alana geçiş işlemleri öğrencinin YEP, 9’uncu Sınıf Yılsonu Başarı Puanı ile alana geçiş koşulları (Özel yetenek, mülakat/mülakat ve beden yeterliliği) dikkate alınarak yapılacaktır. </a:t>
            </a:r>
          </a:p>
          <a:p>
            <a:pPr algn="just"/>
            <a:endParaRPr lang="tr-TR" altLang="tr-TR" sz="1400" dirty="0" smtClean="0">
              <a:solidFill>
                <a:srgbClr val="FF0000"/>
              </a:solidFill>
              <a:latin typeface="00252" panose="00000400000000000000" pitchFamily="2" charset="0"/>
            </a:endParaRPr>
          </a:p>
          <a:p>
            <a:pPr algn="just"/>
            <a:r>
              <a:rPr lang="tr-TR" altLang="tr-TR" sz="1400" dirty="0" smtClean="0">
                <a:solidFill>
                  <a:srgbClr val="FF0000"/>
                </a:solidFill>
                <a:latin typeface="00252" panose="00000400000000000000" pitchFamily="2" charset="0"/>
              </a:rPr>
              <a:t>Genel başvuru şartlarının yanında öğrencinin sağlık durumunun girmek istediği okulun ve mesleğin öğrenimine elverişli olması şartı aranacaktır. </a:t>
            </a:r>
          </a:p>
        </p:txBody>
      </p:sp>
      <p:sp>
        <p:nvSpPr>
          <p:cNvPr id="16"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7" name="Picture 2" descr="K:\RESİMLERİM\PNG  ARŞİVİ\ilimtepe png\ilimtepe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281" y="215158"/>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5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7649"/>
                                        </p:tgtEl>
                                      </p:cBhvr>
                                    </p:animEffect>
                                    <p:animScale>
                                      <p:cBhvr>
                                        <p:cTn id="24" dur="250" autoRev="1" fill="hold"/>
                                        <p:tgtEl>
                                          <p:spTgt spid="27649"/>
                                        </p:tgtEl>
                                      </p:cBhvr>
                                      <p:by x="105000" y="105000"/>
                                    </p:animScale>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3" name="Dikdörtgen 2"/>
          <p:cNvSpPr/>
          <p:nvPr/>
        </p:nvSpPr>
        <p:spPr>
          <a:xfrm>
            <a:off x="1007095" y="1535343"/>
            <a:ext cx="7056784" cy="369332"/>
          </a:xfrm>
          <a:prstGeom prst="rect">
            <a:avLst/>
          </a:prstGeom>
        </p:spPr>
        <p:txBody>
          <a:bodyPr wrap="square">
            <a:spAutoFit/>
          </a:bodyPr>
          <a:lstStyle/>
          <a:p>
            <a:pPr marL="274320" indent="-274320" algn="ctr" eaLnBrk="1" fontAlgn="auto" hangingPunct="1">
              <a:spcAft>
                <a:spcPts val="0"/>
              </a:spcAft>
              <a:buFontTx/>
              <a:buNone/>
              <a:defRPr/>
            </a:pPr>
            <a:r>
              <a:rPr lang="tr-TR" b="1" dirty="0">
                <a:solidFill>
                  <a:srgbClr val="0000FF"/>
                </a:solidFill>
                <a:latin typeface="Comic Sans MS" pitchFamily="66" charset="0"/>
              </a:rPr>
              <a:t>PUANLARIN EŞİT OLMASI DURUMUNDA NE YAPILACAK ?</a:t>
            </a:r>
          </a:p>
        </p:txBody>
      </p:sp>
      <p:sp>
        <p:nvSpPr>
          <p:cNvPr id="4" name="Dikdörtgen 3"/>
          <p:cNvSpPr/>
          <p:nvPr/>
        </p:nvSpPr>
        <p:spPr>
          <a:xfrm>
            <a:off x="484003" y="1988840"/>
            <a:ext cx="7579875" cy="1600438"/>
          </a:xfrm>
          <a:prstGeom prst="rect">
            <a:avLst/>
          </a:prstGeom>
        </p:spPr>
        <p:txBody>
          <a:bodyPr wrap="square">
            <a:spAutoFit/>
          </a:bodyPr>
          <a:lstStyle/>
          <a:p>
            <a:pPr marL="0" indent="0" eaLnBrk="1" fontAlgn="auto" hangingPunct="1">
              <a:spcAft>
                <a:spcPts val="0"/>
              </a:spcAft>
              <a:buFont typeface="Wingdings 2" pitchFamily="18" charset="2"/>
              <a:buNone/>
              <a:defRPr/>
            </a:pPr>
            <a:r>
              <a:rPr lang="tr-TR" sz="1400" dirty="0" err="1">
                <a:latin typeface="Comic Sans MS" pitchFamily="66" charset="0"/>
              </a:rPr>
              <a:t>OYP’lerin</a:t>
            </a:r>
            <a:r>
              <a:rPr lang="tr-TR" sz="1400" dirty="0">
                <a:latin typeface="Comic Sans MS" pitchFamily="66" charset="0"/>
              </a:rPr>
              <a:t> eşit olması halinde TEOG Sınavı puanı,</a:t>
            </a:r>
          </a:p>
          <a:p>
            <a:pPr marL="274320" indent="-274320" eaLnBrk="1" fontAlgn="auto" hangingPunct="1">
              <a:spcAft>
                <a:spcPts val="0"/>
              </a:spcAft>
              <a:buFont typeface="Wingdings 2"/>
              <a:buChar char=""/>
              <a:defRPr/>
            </a:pPr>
            <a:r>
              <a:rPr lang="tr-TR" sz="1400" dirty="0">
                <a:latin typeface="Comic Sans MS" pitchFamily="66" charset="0"/>
              </a:rPr>
              <a:t>Eşitliğin devam etmesi halinde 8. sınıf YBP</a:t>
            </a:r>
          </a:p>
          <a:p>
            <a:pPr marL="274320" indent="-274320" eaLnBrk="1" fontAlgn="auto" hangingPunct="1">
              <a:spcAft>
                <a:spcPts val="0"/>
              </a:spcAft>
              <a:buFont typeface="Wingdings 2"/>
              <a:buChar char=""/>
              <a:defRPr/>
            </a:pPr>
            <a:r>
              <a:rPr lang="tr-TR" sz="1400" dirty="0">
                <a:latin typeface="Comic Sans MS" pitchFamily="66" charset="0"/>
              </a:rPr>
              <a:t>Eşitliğin devam etmesi halinde 7. sınıf YBP</a:t>
            </a:r>
          </a:p>
          <a:p>
            <a:pPr marL="274320" indent="-274320" eaLnBrk="1" fontAlgn="auto" hangingPunct="1">
              <a:spcAft>
                <a:spcPts val="0"/>
              </a:spcAft>
              <a:buFont typeface="Wingdings 2"/>
              <a:buChar char=""/>
              <a:defRPr/>
            </a:pPr>
            <a:r>
              <a:rPr lang="tr-TR" sz="1400" dirty="0">
                <a:latin typeface="Comic Sans MS" pitchFamily="66" charset="0"/>
              </a:rPr>
              <a:t>Eşitliğin devam etmesi halinde 6. sınıf YBP</a:t>
            </a:r>
          </a:p>
          <a:p>
            <a:pPr marL="0" indent="0" eaLnBrk="1" fontAlgn="auto" hangingPunct="1">
              <a:spcAft>
                <a:spcPts val="0"/>
              </a:spcAft>
              <a:buFont typeface="Wingdings 2"/>
              <a:buNone/>
              <a:defRPr/>
            </a:pPr>
            <a:r>
              <a:rPr lang="tr-TR" sz="1400" dirty="0">
                <a:solidFill>
                  <a:srgbClr val="FF0000"/>
                </a:solidFill>
                <a:latin typeface="Comic Sans MS" pitchFamily="66" charset="0"/>
              </a:rPr>
              <a:t>yüksek olana </a:t>
            </a:r>
            <a:r>
              <a:rPr lang="tr-TR" sz="1400" dirty="0">
                <a:latin typeface="Comic Sans MS" pitchFamily="66" charset="0"/>
              </a:rPr>
              <a:t>öncelik verilecektir.</a:t>
            </a:r>
          </a:p>
          <a:p>
            <a:pPr fontAlgn="auto">
              <a:spcAft>
                <a:spcPts val="0"/>
              </a:spcAft>
              <a:defRPr/>
            </a:pPr>
            <a:r>
              <a:rPr lang="tr-TR" sz="1400" dirty="0">
                <a:latin typeface="Comic Sans MS" pitchFamily="66" charset="0"/>
              </a:rPr>
              <a:t>Bunların eşit olması halinde tercih </a:t>
            </a:r>
            <a:r>
              <a:rPr lang="tr-TR" sz="1400" dirty="0" smtClean="0">
                <a:latin typeface="Comic Sans MS" pitchFamily="66" charset="0"/>
              </a:rPr>
              <a:t>önceliği Özürsüz </a:t>
            </a:r>
            <a:r>
              <a:rPr lang="tr-TR" sz="1400" dirty="0">
                <a:latin typeface="Comic Sans MS" pitchFamily="66" charset="0"/>
              </a:rPr>
              <a:t>devamsız gün sayısının azlığı</a:t>
            </a:r>
          </a:p>
          <a:p>
            <a:pPr fontAlgn="auto">
              <a:spcAft>
                <a:spcPts val="0"/>
              </a:spcAft>
              <a:defRPr/>
            </a:pPr>
            <a:r>
              <a:rPr lang="tr-TR" sz="1400" dirty="0">
                <a:latin typeface="Comic Sans MS" pitchFamily="66" charset="0"/>
              </a:rPr>
              <a:t>dikkate alınacaktır. </a:t>
            </a:r>
          </a:p>
        </p:txBody>
      </p:sp>
      <p:sp>
        <p:nvSpPr>
          <p:cNvPr id="6" name="Dikdörtgen 5"/>
          <p:cNvSpPr/>
          <p:nvPr/>
        </p:nvSpPr>
        <p:spPr>
          <a:xfrm>
            <a:off x="3025199" y="3589278"/>
            <a:ext cx="2497479" cy="369332"/>
          </a:xfrm>
          <a:prstGeom prst="rect">
            <a:avLst/>
          </a:prstGeom>
        </p:spPr>
        <p:txBody>
          <a:bodyPr wrap="none">
            <a:spAutoFit/>
          </a:bodyPr>
          <a:lstStyle/>
          <a:p>
            <a:pPr marL="274320" algn="ctr" eaLnBrk="1" fontAlgn="auto" hangingPunct="1">
              <a:spcAft>
                <a:spcPts val="0"/>
              </a:spcAft>
              <a:buFontTx/>
              <a:buNone/>
              <a:defRPr/>
            </a:pPr>
            <a:r>
              <a:rPr lang="tr-TR" b="1" dirty="0">
                <a:solidFill>
                  <a:srgbClr val="0000FF"/>
                </a:solidFill>
                <a:latin typeface="Comic Sans MS" pitchFamily="66" charset="0"/>
              </a:rPr>
              <a:t>EK PUAN NEDİR?</a:t>
            </a:r>
          </a:p>
        </p:txBody>
      </p:sp>
      <p:sp>
        <p:nvSpPr>
          <p:cNvPr id="7" name="Dikdörtgen 6"/>
          <p:cNvSpPr/>
          <p:nvPr/>
        </p:nvSpPr>
        <p:spPr>
          <a:xfrm>
            <a:off x="323528" y="4221088"/>
            <a:ext cx="8352928" cy="1477328"/>
          </a:xfrm>
          <a:prstGeom prst="rect">
            <a:avLst/>
          </a:prstGeom>
        </p:spPr>
        <p:txBody>
          <a:bodyPr wrap="square">
            <a:spAutoFit/>
          </a:bodyPr>
          <a:lstStyle/>
          <a:p>
            <a:pPr marL="274320" algn="ctr" eaLnBrk="1" fontAlgn="auto" hangingPunct="1">
              <a:spcAft>
                <a:spcPts val="0"/>
              </a:spcAft>
              <a:buFontTx/>
              <a:buNone/>
              <a:defRPr/>
            </a:pPr>
            <a:r>
              <a:rPr lang="tr-TR" dirty="0">
                <a:latin typeface="Comic Sans MS" pitchFamily="66" charset="0"/>
              </a:rPr>
              <a:t>Türkiye Bilimsel ve Teknolojik Araştırma Kurumu (TÜBİTAK) tarafından gerçekleştirilen Uluslararası Bilim Olimpiyat Sınavları ve Matematik Olimpiyat Sınavları ile Proje Yarışmalarında, ulusal elemelerden geçtikten sonra ülkemizi temsil etme hakkı kazanan öğrencilere, </a:t>
            </a:r>
            <a:r>
              <a:rPr lang="tr-TR" b="1" dirty="0">
                <a:solidFill>
                  <a:srgbClr val="0000FF"/>
                </a:solidFill>
                <a:latin typeface="Comic Sans MS" pitchFamily="66" charset="0"/>
              </a:rPr>
              <a:t>katıldıkları yılın Yıl Sonu Başarı Puanına</a:t>
            </a:r>
            <a:r>
              <a:rPr lang="tr-TR" dirty="0">
                <a:latin typeface="Comic Sans MS" pitchFamily="66" charset="0"/>
              </a:rPr>
              <a:t> belirlenen oranda ek puan verilecektir.</a:t>
            </a:r>
          </a:p>
        </p:txBody>
      </p:sp>
      <p:sp>
        <p:nvSpPr>
          <p:cNvPr id="11"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2" name="Picture 2" descr="K:\RESİMLERİM\PNG  ARŞİVİ\ilimtepe png\ilimtepe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60350"/>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1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7649"/>
                                        </p:tgtEl>
                                      </p:cBhvr>
                                    </p:animEffect>
                                    <p:animScale>
                                      <p:cBhvr>
                                        <p:cTn id="24" dur="250" autoRev="1" fill="hold"/>
                                        <p:tgtEl>
                                          <p:spTgt spid="27649"/>
                                        </p:tgtEl>
                                      </p:cBhvr>
                                      <p:by x="105000" y="105000"/>
                                    </p:animScale>
                                  </p:childTnLst>
                                </p:cTn>
                              </p:par>
                            </p:childTnLst>
                          </p:cTn>
                        </p:par>
                        <p:par>
                          <p:cTn id="25" fill="hold">
                            <p:stCondLst>
                              <p:cond delay="2500"/>
                            </p:stCondLst>
                            <p:childTnLst>
                              <p:par>
                                <p:cTn id="26" presetID="34" presetClass="emph" presetSubtype="0" fill="hold" grpId="0"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3"/>
                                        </p:tgtEl>
                                        <p:attrNameLst>
                                          <p:attrName>ppt_x</p:attrName>
                                          <p:attrName>ppt_y</p:attrName>
                                        </p:attrNameLst>
                                      </p:cBhvr>
                                    </p:animMotion>
                                    <p:animRot by="1500000">
                                      <p:cBhvr>
                                        <p:cTn id="28" dur="125" fill="hold">
                                          <p:stCondLst>
                                            <p:cond delay="0"/>
                                          </p:stCondLst>
                                        </p:cTn>
                                        <p:tgtEl>
                                          <p:spTgt spid="3"/>
                                        </p:tgtEl>
                                        <p:attrNameLst>
                                          <p:attrName>r</p:attrName>
                                        </p:attrNameLst>
                                      </p:cBhvr>
                                    </p:animRot>
                                    <p:animRot by="-1500000">
                                      <p:cBhvr>
                                        <p:cTn id="29" dur="125" fill="hold">
                                          <p:stCondLst>
                                            <p:cond delay="125"/>
                                          </p:stCondLst>
                                        </p:cTn>
                                        <p:tgtEl>
                                          <p:spTgt spid="3"/>
                                        </p:tgtEl>
                                        <p:attrNameLst>
                                          <p:attrName>r</p:attrName>
                                        </p:attrNameLst>
                                      </p:cBhvr>
                                    </p:animRot>
                                    <p:animRot by="-1500000">
                                      <p:cBhvr>
                                        <p:cTn id="30" dur="125" fill="hold">
                                          <p:stCondLst>
                                            <p:cond delay="250"/>
                                          </p:stCondLst>
                                        </p:cTn>
                                        <p:tgtEl>
                                          <p:spTgt spid="3"/>
                                        </p:tgtEl>
                                        <p:attrNameLst>
                                          <p:attrName>r</p:attrName>
                                        </p:attrNameLst>
                                      </p:cBhvr>
                                    </p:animRot>
                                    <p:animRot by="1500000">
                                      <p:cBhvr>
                                        <p:cTn id="31" dur="125" fill="hold">
                                          <p:stCondLst>
                                            <p:cond delay="375"/>
                                          </p:stCondLst>
                                        </p:cTn>
                                        <p:tgtEl>
                                          <p:spTgt spid="3"/>
                                        </p:tgtEl>
                                        <p:attrNameLst>
                                          <p:attrName>r</p:attrName>
                                        </p:attrNameLst>
                                      </p:cBhvr>
                                    </p:animRot>
                                  </p:childTnLst>
                                </p:cTn>
                              </p:par>
                            </p:childTnLst>
                          </p:cTn>
                        </p:par>
                        <p:par>
                          <p:cTn id="32" fill="hold">
                            <p:stCondLst>
                              <p:cond delay="4950"/>
                            </p:stCondLst>
                            <p:childTnLst>
                              <p:par>
                                <p:cTn id="33" presetID="16" presetClass="entr" presetSubtype="2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par>
                          <p:cTn id="36" fill="hold">
                            <p:stCondLst>
                              <p:cond delay="5450"/>
                            </p:stCondLst>
                            <p:childTnLst>
                              <p:par>
                                <p:cTn id="37" presetID="2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p:stCondLst>
                              <p:cond delay="595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2" name="Dikdörtgen 1"/>
          <p:cNvSpPr/>
          <p:nvPr/>
        </p:nvSpPr>
        <p:spPr>
          <a:xfrm>
            <a:off x="1763688" y="1651359"/>
            <a:ext cx="5040560" cy="369332"/>
          </a:xfrm>
          <a:prstGeom prst="rect">
            <a:avLst/>
          </a:prstGeom>
        </p:spPr>
        <p:txBody>
          <a:bodyPr wrap="square">
            <a:spAutoFit/>
          </a:bodyPr>
          <a:lstStyle/>
          <a:p>
            <a:pPr marL="274320" indent="-274320" algn="ctr" eaLnBrk="1" fontAlgn="auto" hangingPunct="1">
              <a:spcBef>
                <a:spcPts val="580"/>
              </a:spcBef>
              <a:spcAft>
                <a:spcPts val="0"/>
              </a:spcAft>
              <a:buFontTx/>
              <a:buNone/>
              <a:defRPr/>
            </a:pPr>
            <a:r>
              <a:rPr lang="tr-TR" b="1" dirty="0">
                <a:solidFill>
                  <a:srgbClr val="0000FF"/>
                </a:solidFill>
                <a:latin typeface="Comic Sans MS" pitchFamily="66" charset="0"/>
              </a:rPr>
              <a:t>EK PUANIN KATKISI NASIL OLACAK ?</a:t>
            </a:r>
          </a:p>
        </p:txBody>
      </p:sp>
      <p:sp>
        <p:nvSpPr>
          <p:cNvPr id="5" name="Dikdörtgen 4"/>
          <p:cNvSpPr/>
          <p:nvPr/>
        </p:nvSpPr>
        <p:spPr>
          <a:xfrm>
            <a:off x="323528" y="2492896"/>
            <a:ext cx="8424936" cy="2577629"/>
          </a:xfrm>
          <a:prstGeom prst="rect">
            <a:avLst/>
          </a:prstGeom>
        </p:spPr>
        <p:txBody>
          <a:bodyPr wrap="square">
            <a:spAutoFit/>
          </a:bodyPr>
          <a:lstStyle/>
          <a:p>
            <a:pPr marL="0" indent="0" algn="ctr" eaLnBrk="1" fontAlgn="auto" hangingPunct="1">
              <a:spcBef>
                <a:spcPts val="580"/>
              </a:spcBef>
              <a:spcAft>
                <a:spcPts val="0"/>
              </a:spcAft>
              <a:buFontTx/>
              <a:buNone/>
              <a:tabLst>
                <a:tab pos="95250" algn="l"/>
                <a:tab pos="273050" algn="l"/>
              </a:tabLst>
              <a:defRPr/>
            </a:pPr>
            <a:r>
              <a:rPr lang="tr-TR" dirty="0">
                <a:latin typeface="Comic Sans MS" pitchFamily="66" charset="0"/>
              </a:rPr>
              <a:t>Öğrencilerin yarışmalara ve olimpiyat sınavlarına katıldıkları yıla ait Yıl Sonu Başarı Puanına;</a:t>
            </a:r>
          </a:p>
          <a:p>
            <a:pPr marL="0" indent="0" algn="ctr" eaLnBrk="1" fontAlgn="auto" hangingPunct="1">
              <a:spcBef>
                <a:spcPts val="580"/>
              </a:spcBef>
              <a:spcAft>
                <a:spcPts val="0"/>
              </a:spcAft>
              <a:buFontTx/>
              <a:buNone/>
              <a:tabLst>
                <a:tab pos="95250" algn="l"/>
                <a:tab pos="273050" algn="l"/>
              </a:tabLst>
              <a:defRPr/>
            </a:pPr>
            <a:endParaRPr lang="tr-TR" sz="1050" dirty="0">
              <a:latin typeface="Comic Sans MS" pitchFamily="66" charset="0"/>
            </a:endParaRPr>
          </a:p>
          <a:p>
            <a:pPr marL="274320" indent="-274320" eaLnBrk="1" fontAlgn="auto" hangingPunct="1">
              <a:spcBef>
                <a:spcPts val="580"/>
              </a:spcBef>
              <a:spcAft>
                <a:spcPts val="0"/>
              </a:spcAft>
              <a:buFont typeface="Wingdings 2"/>
              <a:buChar char=""/>
              <a:defRPr/>
            </a:pPr>
            <a:r>
              <a:rPr lang="tr-TR" dirty="0">
                <a:solidFill>
                  <a:srgbClr val="FF0000"/>
                </a:solidFill>
                <a:latin typeface="Comic Sans MS" pitchFamily="66" charset="0"/>
              </a:rPr>
              <a:t>Altın madalya </a:t>
            </a:r>
            <a:r>
              <a:rPr lang="tr-TR" dirty="0">
                <a:latin typeface="Comic Sans MS" pitchFamily="66" charset="0"/>
              </a:rPr>
              <a:t>alan veya birinci olanlar için yıl sonu başarı puanının </a:t>
            </a:r>
            <a:r>
              <a:rPr lang="tr-TR" dirty="0">
                <a:solidFill>
                  <a:srgbClr val="FF0000"/>
                </a:solidFill>
                <a:latin typeface="Comic Sans MS" pitchFamily="66" charset="0"/>
              </a:rPr>
              <a:t>%10’u</a:t>
            </a:r>
          </a:p>
          <a:p>
            <a:pPr marL="274320" indent="-274320" eaLnBrk="1" fontAlgn="auto" hangingPunct="1">
              <a:spcBef>
                <a:spcPts val="580"/>
              </a:spcBef>
              <a:spcAft>
                <a:spcPts val="0"/>
              </a:spcAft>
              <a:buFont typeface="Wingdings 2"/>
              <a:buChar char=""/>
              <a:defRPr/>
            </a:pPr>
            <a:r>
              <a:rPr lang="tr-TR" dirty="0">
                <a:solidFill>
                  <a:srgbClr val="00B050"/>
                </a:solidFill>
                <a:latin typeface="Comic Sans MS" pitchFamily="66" charset="0"/>
              </a:rPr>
              <a:t>Gümüş madalya </a:t>
            </a:r>
            <a:r>
              <a:rPr lang="tr-TR" dirty="0">
                <a:latin typeface="Comic Sans MS" pitchFamily="66" charset="0"/>
              </a:rPr>
              <a:t>alan veya ikinci olanlar için yıl sonu başarı puanının </a:t>
            </a:r>
            <a:r>
              <a:rPr lang="tr-TR" dirty="0">
                <a:solidFill>
                  <a:srgbClr val="00B050"/>
                </a:solidFill>
                <a:latin typeface="Comic Sans MS" pitchFamily="66" charset="0"/>
              </a:rPr>
              <a:t>%9’u</a:t>
            </a:r>
          </a:p>
          <a:p>
            <a:pPr marL="274320" indent="-274320" eaLnBrk="1" fontAlgn="auto" hangingPunct="1">
              <a:spcBef>
                <a:spcPts val="580"/>
              </a:spcBef>
              <a:spcAft>
                <a:spcPts val="0"/>
              </a:spcAft>
              <a:buFont typeface="Wingdings 2"/>
              <a:buChar char=""/>
              <a:defRPr/>
            </a:pPr>
            <a:r>
              <a:rPr lang="tr-TR" dirty="0">
                <a:solidFill>
                  <a:schemeClr val="accent1">
                    <a:lumMod val="75000"/>
                  </a:schemeClr>
                </a:solidFill>
                <a:latin typeface="Comic Sans MS" pitchFamily="66" charset="0"/>
              </a:rPr>
              <a:t>Bronz madalya </a:t>
            </a:r>
            <a:r>
              <a:rPr lang="tr-TR" dirty="0">
                <a:latin typeface="Comic Sans MS" pitchFamily="66" charset="0"/>
              </a:rPr>
              <a:t>alan veya üçüncü olanlar için yıl sonu başarı puanının </a:t>
            </a:r>
            <a:r>
              <a:rPr lang="tr-TR" dirty="0">
                <a:solidFill>
                  <a:schemeClr val="accent1">
                    <a:lumMod val="75000"/>
                  </a:schemeClr>
                </a:solidFill>
                <a:latin typeface="Comic Sans MS" pitchFamily="66" charset="0"/>
              </a:rPr>
              <a:t>%8’i</a:t>
            </a:r>
          </a:p>
          <a:p>
            <a:pPr marL="274320" indent="-274320" eaLnBrk="1" fontAlgn="auto" hangingPunct="1">
              <a:spcBef>
                <a:spcPts val="580"/>
              </a:spcBef>
              <a:spcAft>
                <a:spcPts val="0"/>
              </a:spcAft>
              <a:buFont typeface="Wingdings 2"/>
              <a:buChar char=""/>
              <a:defRPr/>
            </a:pPr>
            <a:r>
              <a:rPr lang="tr-TR" dirty="0">
                <a:solidFill>
                  <a:srgbClr val="FFC000"/>
                </a:solidFill>
                <a:latin typeface="Comic Sans MS" pitchFamily="66" charset="0"/>
              </a:rPr>
              <a:t>Bu etkinliklere katılanlar </a:t>
            </a:r>
            <a:r>
              <a:rPr lang="tr-TR" dirty="0">
                <a:latin typeface="Comic Sans MS" pitchFamily="66" charset="0"/>
              </a:rPr>
              <a:t>için de yıl sonu başarı puanının </a:t>
            </a:r>
            <a:r>
              <a:rPr lang="tr-TR" dirty="0">
                <a:solidFill>
                  <a:srgbClr val="FFC000"/>
                </a:solidFill>
                <a:latin typeface="Comic Sans MS" pitchFamily="66" charset="0"/>
              </a:rPr>
              <a:t>%7’si </a:t>
            </a:r>
            <a:r>
              <a:rPr lang="tr-TR" dirty="0">
                <a:latin typeface="Comic Sans MS" pitchFamily="66" charset="0"/>
              </a:rPr>
              <a:t>oranında </a:t>
            </a:r>
            <a:r>
              <a:rPr lang="tr-TR" dirty="0">
                <a:solidFill>
                  <a:srgbClr val="0000FF"/>
                </a:solidFill>
                <a:latin typeface="Comic Sans MS" pitchFamily="66" charset="0"/>
              </a:rPr>
              <a:t>EK PUAN </a:t>
            </a:r>
            <a:r>
              <a:rPr lang="tr-TR" dirty="0">
                <a:latin typeface="Comic Sans MS" pitchFamily="66" charset="0"/>
              </a:rPr>
              <a:t>verilecektir</a:t>
            </a:r>
            <a:endParaRPr lang="tr-TR" dirty="0"/>
          </a:p>
        </p:txBody>
      </p:sp>
      <p:sp>
        <p:nvSpPr>
          <p:cNvPr id="11"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2" name="Picture 2" descr="K:\RESİMLERİM\PNG  ARŞİVİ\ilimtepe png\ilimtepe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340" y="260350"/>
            <a:ext cx="1835695" cy="1032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0"/>
          <p:cNvPicPr>
            <a:picLocks noChangeAspect="1" noChangeArrowheads="1"/>
          </p:cNvPicPr>
          <p:nvPr/>
        </p:nvPicPr>
        <p:blipFill>
          <a:blip r:embed="rId4">
            <a:extLst/>
          </a:blip>
          <a:srcRect/>
          <a:stretch>
            <a:fillRect/>
          </a:stretch>
        </p:blipFill>
        <p:spPr bwMode="auto">
          <a:xfrm>
            <a:off x="3211492" y="4884184"/>
            <a:ext cx="2649008" cy="1807602"/>
          </a:xfrm>
          <a:prstGeom prst="rect">
            <a:avLst/>
          </a:prstGeom>
          <a:ln>
            <a:noFill/>
          </a:ln>
          <a:effectLst>
            <a:softEdge rad="112500"/>
          </a:effectLst>
          <a:extLst/>
        </p:spPr>
      </p:pic>
    </p:spTree>
    <p:extLst>
      <p:ext uri="{BB962C8B-B14F-4D97-AF65-F5344CB8AC3E}">
        <p14:creationId xmlns:p14="http://schemas.microsoft.com/office/powerpoint/2010/main" val="199358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7649"/>
                                        </p:tgtEl>
                                      </p:cBhvr>
                                    </p:animEffect>
                                    <p:animScale>
                                      <p:cBhvr>
                                        <p:cTn id="24" dur="250" autoRev="1" fill="hold"/>
                                        <p:tgtEl>
                                          <p:spTgt spid="27649"/>
                                        </p:tgtEl>
                                      </p:cBhvr>
                                      <p:by x="105000" y="105000"/>
                                    </p:animScale>
                                  </p:childTnLst>
                                </p:cTn>
                              </p:par>
                            </p:childTnLst>
                          </p:cTn>
                        </p:par>
                        <p:par>
                          <p:cTn id="25" fill="hold">
                            <p:stCondLst>
                              <p:cond delay="25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par>
                          <p:cTn id="32" fill="hold">
                            <p:stCondLst>
                              <p:cond delay="3500"/>
                            </p:stCondLst>
                            <p:childTnLst>
                              <p:par>
                                <p:cTn id="33" presetID="32" presetClass="emph" presetSubtype="0" fill="hold" grpId="0"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J:\Untitled-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Dikdörtgen 3"/>
          <p:cNvSpPr>
            <a:spLocks noChangeArrowheads="1"/>
          </p:cNvSpPr>
          <p:nvPr/>
        </p:nvSpPr>
        <p:spPr bwMode="auto">
          <a:xfrm>
            <a:off x="500063" y="2143125"/>
            <a:ext cx="8107362" cy="457200"/>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	</a:t>
            </a:r>
          </a:p>
        </p:txBody>
      </p:sp>
      <p:sp>
        <p:nvSpPr>
          <p:cNvPr id="15364" name="WordArt 9"/>
          <p:cNvSpPr>
            <a:spLocks noChangeArrowheads="1" noChangeShapeType="1" noTextEdit="1"/>
          </p:cNvSpPr>
          <p:nvPr/>
        </p:nvSpPr>
        <p:spPr bwMode="auto">
          <a:xfrm>
            <a:off x="500063" y="211571"/>
            <a:ext cx="5617095" cy="647700"/>
          </a:xfrm>
          <a:prstGeom prst="rect">
            <a:avLst/>
          </a:prstGeom>
        </p:spPr>
        <p:txBody>
          <a:bodyPr wrap="none" fromWordArt="1">
            <a:prstTxWarp prst="textFadeUp">
              <a:avLst>
                <a:gd name="adj" fmla="val 9991"/>
              </a:avLst>
            </a:prstTxWarp>
          </a:bodyPr>
          <a:lstStyle/>
          <a:p>
            <a:pPr algn="ctr"/>
            <a:r>
              <a:rPr lang="tr-TR"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BASINDA YENİ </a:t>
            </a:r>
            <a:r>
              <a:rPr lang="tr-TR" sz="3600" kern="10" dirty="0" smtClean="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SINAV SİSTEMİ</a:t>
            </a:r>
            <a:endParaRPr lang="tr-TR"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5365" name="Picture 11" descr="575091"/>
          <p:cNvPicPr>
            <a:picLocks noChangeAspect="1" noChangeArrowheads="1"/>
          </p:cNvPicPr>
          <p:nvPr/>
        </p:nvPicPr>
        <p:blipFill>
          <a:blip r:embed="rId3"/>
          <a:srcRect/>
          <a:stretch>
            <a:fillRect/>
          </a:stretch>
        </p:blipFill>
        <p:spPr bwMode="auto">
          <a:xfrm>
            <a:off x="395288" y="1268413"/>
            <a:ext cx="3889375" cy="2708275"/>
          </a:xfrm>
          <a:prstGeom prst="rect">
            <a:avLst/>
          </a:prstGeom>
          <a:noFill/>
          <a:ln w="9525">
            <a:noFill/>
            <a:miter lim="800000"/>
            <a:headEnd/>
            <a:tailEnd/>
          </a:ln>
        </p:spPr>
      </p:pic>
      <p:pic>
        <p:nvPicPr>
          <p:cNvPr id="15368" name="Picture 8"/>
          <p:cNvPicPr>
            <a:picLocks noChangeAspect="1" noChangeArrowheads="1"/>
          </p:cNvPicPr>
          <p:nvPr/>
        </p:nvPicPr>
        <p:blipFill>
          <a:blip r:embed="rId4"/>
          <a:srcRect/>
          <a:stretch>
            <a:fillRect/>
          </a:stretch>
        </p:blipFill>
        <p:spPr bwMode="auto">
          <a:xfrm>
            <a:off x="5148263" y="1557338"/>
            <a:ext cx="3333750" cy="5084762"/>
          </a:xfrm>
          <a:prstGeom prst="rect">
            <a:avLst/>
          </a:prstGeom>
          <a:noFill/>
          <a:ln w="9525">
            <a:noFill/>
            <a:miter lim="800000"/>
            <a:headEnd/>
            <a:tailEnd/>
          </a:ln>
          <a:effectLst/>
        </p:spPr>
      </p:pic>
      <p:pic>
        <p:nvPicPr>
          <p:cNvPr id="15370" name="Picture 10" descr="44"/>
          <p:cNvPicPr>
            <a:picLocks noChangeAspect="1" noChangeArrowheads="1"/>
          </p:cNvPicPr>
          <p:nvPr/>
        </p:nvPicPr>
        <p:blipFill>
          <a:blip r:embed="rId5"/>
          <a:srcRect/>
          <a:stretch>
            <a:fillRect/>
          </a:stretch>
        </p:blipFill>
        <p:spPr bwMode="auto">
          <a:xfrm>
            <a:off x="468313" y="4365625"/>
            <a:ext cx="4265612" cy="2133600"/>
          </a:xfrm>
          <a:prstGeom prst="rect">
            <a:avLst/>
          </a:prstGeom>
          <a:noFill/>
        </p:spPr>
      </p:pic>
      <p:pic>
        <p:nvPicPr>
          <p:cNvPr id="9" name="Picture 2" descr="K:\RESİMLERİM\PNG  ARŞİVİ\ilimtepe png\ilimtepe2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320322"/>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pic>
        <p:nvPicPr>
          <p:cNvPr id="6" name="Picture 2" descr="D:\BELGELERİM\Sunu Resimleri\Sunum Resimleri\operasyonel-mukemmelik.jpg"/>
          <p:cNvPicPr>
            <a:picLocks noChangeAspect="1" noChangeArrowheads="1"/>
          </p:cNvPicPr>
          <p:nvPr/>
        </p:nvPicPr>
        <p:blipFill>
          <a:blip r:embed="rId3">
            <a:extLst/>
          </a:blip>
          <a:srcRect/>
          <a:stretch>
            <a:fillRect/>
          </a:stretch>
        </p:blipFill>
        <p:spPr bwMode="auto">
          <a:xfrm>
            <a:off x="5323834" y="1988840"/>
            <a:ext cx="3057966" cy="3245754"/>
          </a:xfrm>
          <a:prstGeom prst="rect">
            <a:avLst/>
          </a:prstGeom>
          <a:ln>
            <a:noFill/>
          </a:ln>
          <a:effectLst>
            <a:softEdge rad="112500"/>
          </a:effectLst>
          <a:extLst/>
        </p:spPr>
      </p:pic>
      <p:sp>
        <p:nvSpPr>
          <p:cNvPr id="31748" name="Dikdörtgen 5"/>
          <p:cNvSpPr>
            <a:spLocks noChangeArrowheads="1"/>
          </p:cNvSpPr>
          <p:nvPr/>
        </p:nvSpPr>
        <p:spPr bwMode="auto">
          <a:xfrm>
            <a:off x="79375" y="5929313"/>
            <a:ext cx="5572125" cy="661988"/>
          </a:xfrm>
          <a:prstGeom prst="rect">
            <a:avLst/>
          </a:prstGeom>
          <a:noFill/>
          <a:ln w="9525">
            <a:noFill/>
            <a:miter lim="800000"/>
            <a:headEnd/>
            <a:tailEnd/>
          </a:ln>
        </p:spPr>
        <p:txBody>
          <a:bodyPr>
            <a:spAutoFit/>
          </a:bodyPr>
          <a:lstStyle/>
          <a:p>
            <a:pPr algn="ctr">
              <a:lnSpc>
                <a:spcPct val="90000"/>
              </a:lnSpc>
              <a:spcBef>
                <a:spcPct val="20000"/>
              </a:spcBef>
              <a:buClr>
                <a:schemeClr val="tx2"/>
              </a:buClr>
              <a:buSzPct val="115000"/>
              <a:buFont typeface="Wingdings" pitchFamily="2" charset="2"/>
              <a:buNone/>
            </a:pPr>
            <a:r>
              <a:rPr lang="tr-TR" sz="4000" b="1" dirty="0" smtClean="0">
                <a:latin typeface="Monotype Corsiva" pitchFamily="66" charset="0"/>
              </a:rPr>
              <a:t>İlyas ÇOLAK</a:t>
            </a:r>
            <a:endParaRPr lang="tr-TR" sz="4000" b="1" dirty="0">
              <a:latin typeface="Monotype Corsiva" pitchFamily="66" charset="0"/>
            </a:endParaRPr>
          </a:p>
        </p:txBody>
      </p:sp>
      <p:sp>
        <p:nvSpPr>
          <p:cNvPr id="9"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0"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27033"/>
            <a:ext cx="1835695" cy="10325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RESİMLERİM\PNG  ARŞİVİ\İLİMTEPE\20141126_481831 yen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12" y="584200"/>
            <a:ext cx="8984031" cy="6358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J:\Untitled-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1" name="Dikdörtgen 3"/>
          <p:cNvSpPr>
            <a:spLocks noChangeArrowheads="1"/>
          </p:cNvSpPr>
          <p:nvPr/>
        </p:nvSpPr>
        <p:spPr bwMode="auto">
          <a:xfrm>
            <a:off x="500063" y="2143125"/>
            <a:ext cx="8107362" cy="457200"/>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	</a:t>
            </a:r>
          </a:p>
        </p:txBody>
      </p:sp>
      <p:pic>
        <p:nvPicPr>
          <p:cNvPr id="32777" name="Picture 9" descr="infografik"/>
          <p:cNvPicPr>
            <a:picLocks noChangeAspect="1" noChangeArrowheads="1"/>
          </p:cNvPicPr>
          <p:nvPr/>
        </p:nvPicPr>
        <p:blipFill>
          <a:blip r:embed="rId3"/>
          <a:srcRect/>
          <a:stretch>
            <a:fillRect/>
          </a:stretch>
        </p:blipFill>
        <p:spPr bwMode="auto">
          <a:xfrm>
            <a:off x="755650" y="1484313"/>
            <a:ext cx="7153275" cy="4924425"/>
          </a:xfrm>
          <a:prstGeom prst="rect">
            <a:avLst/>
          </a:prstGeom>
          <a:noFill/>
        </p:spPr>
      </p:pic>
      <p:sp>
        <p:nvSpPr>
          <p:cNvPr id="7" name="WordArt 9"/>
          <p:cNvSpPr>
            <a:spLocks noChangeArrowheads="1" noChangeShapeType="1" noTextEdit="1"/>
          </p:cNvSpPr>
          <p:nvPr/>
        </p:nvSpPr>
        <p:spPr bwMode="auto">
          <a:xfrm>
            <a:off x="467996" y="248164"/>
            <a:ext cx="5617095" cy="647700"/>
          </a:xfrm>
          <a:prstGeom prst="rect">
            <a:avLst/>
          </a:prstGeom>
        </p:spPr>
        <p:txBody>
          <a:bodyPr wrap="none" fromWordArt="1">
            <a:prstTxWarp prst="textFadeUp">
              <a:avLst>
                <a:gd name="adj" fmla="val 9991"/>
              </a:avLst>
            </a:prstTxWarp>
          </a:bodyPr>
          <a:lstStyle/>
          <a:p>
            <a:pPr algn="ctr"/>
            <a:r>
              <a:rPr lang="tr-TR"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BASINDA YENİ </a:t>
            </a:r>
            <a:r>
              <a:rPr lang="tr-TR" sz="3600" kern="10" dirty="0" smtClean="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SINAV SİSTEMİ</a:t>
            </a:r>
            <a:endParaRPr lang="tr-TR"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8"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190786"/>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16388" name="Dikdörtgen 3"/>
          <p:cNvSpPr>
            <a:spLocks noChangeArrowheads="1"/>
          </p:cNvSpPr>
          <p:nvPr/>
        </p:nvSpPr>
        <p:spPr bwMode="auto">
          <a:xfrm>
            <a:off x="395536" y="1440372"/>
            <a:ext cx="8107362" cy="1477328"/>
          </a:xfrm>
          <a:prstGeom prst="rect">
            <a:avLst/>
          </a:prstGeom>
          <a:noFill/>
          <a:ln w="9525">
            <a:noFill/>
            <a:miter lim="800000"/>
            <a:headEnd/>
            <a:tailEnd/>
          </a:ln>
        </p:spPr>
        <p:txBody>
          <a:bodyPr>
            <a:spAutoFit/>
          </a:bodyPr>
          <a:lstStyle/>
          <a:p>
            <a:pPr algn="ctr">
              <a:lnSpc>
                <a:spcPct val="150000"/>
              </a:lnSpc>
            </a:pPr>
            <a:r>
              <a:rPr lang="tr-TR" sz="2400" dirty="0">
                <a:latin typeface="Times New Roman" pitchFamily="18" charset="0"/>
                <a:cs typeface="Times New Roman" pitchFamily="18" charset="0"/>
              </a:rPr>
              <a:t>	</a:t>
            </a:r>
            <a:r>
              <a:rPr lang="tr-TR" altLang="tr-TR" b="1" dirty="0" smtClean="0">
                <a:latin typeface="Comic Sans MS" pitchFamily="66" charset="0"/>
              </a:rPr>
              <a:t>2015-2016 </a:t>
            </a:r>
            <a:r>
              <a:rPr lang="tr-TR" altLang="tr-TR" b="1" dirty="0">
                <a:latin typeface="Comic Sans MS" pitchFamily="66" charset="0"/>
              </a:rPr>
              <a:t>Öğretim Yılında </a:t>
            </a:r>
          </a:p>
          <a:p>
            <a:pPr algn="ctr">
              <a:lnSpc>
                <a:spcPct val="150000"/>
              </a:lnSpc>
            </a:pPr>
            <a:r>
              <a:rPr lang="tr-TR" altLang="tr-TR" b="1" dirty="0">
                <a:solidFill>
                  <a:srgbClr val="0000FF"/>
                </a:solidFill>
                <a:latin typeface="Comic Sans MS" pitchFamily="66" charset="0"/>
              </a:rPr>
              <a:t>8. sınıfta </a:t>
            </a:r>
            <a:r>
              <a:rPr lang="tr-TR" altLang="tr-TR" b="1" dirty="0">
                <a:latin typeface="Comic Sans MS" pitchFamily="66" charset="0"/>
              </a:rPr>
              <a:t>okuyan öğrenciler, Ortaöğretime (Liseye) yeni sınav sistemi olan </a:t>
            </a:r>
            <a:r>
              <a:rPr lang="tr-TR" altLang="tr-TR" b="1" dirty="0">
                <a:solidFill>
                  <a:srgbClr val="FF0000"/>
                </a:solidFill>
                <a:latin typeface="Comic Sans MS" pitchFamily="66" charset="0"/>
              </a:rPr>
              <a:t>TEOG</a:t>
            </a:r>
            <a:r>
              <a:rPr lang="tr-TR" altLang="tr-TR" b="1" dirty="0">
                <a:latin typeface="Comic Sans MS" pitchFamily="66" charset="0"/>
              </a:rPr>
              <a:t> ile yerleştirileceklerdir</a:t>
            </a:r>
            <a:r>
              <a:rPr lang="tr-TR" altLang="tr-TR" b="1" dirty="0" smtClean="0">
                <a:latin typeface="Comic Sans MS" pitchFamily="66" charset="0"/>
              </a:rPr>
              <a:t>.</a:t>
            </a:r>
            <a:endParaRPr lang="tr-TR" altLang="tr-TR" b="1" dirty="0">
              <a:latin typeface="Comic Sans MS" pitchFamily="66" charset="0"/>
            </a:endParaRPr>
          </a:p>
        </p:txBody>
      </p:sp>
      <p:pic>
        <p:nvPicPr>
          <p:cNvPr id="12" name="Picture 2" descr="J:\Ergenlik Dönemi\Resimler\ergenlik.jpg"/>
          <p:cNvPicPr>
            <a:picLocks noChangeAspect="1" noChangeArrowheads="1"/>
          </p:cNvPicPr>
          <p:nvPr/>
        </p:nvPicPr>
        <p:blipFill>
          <a:blip r:embed="rId3">
            <a:extLst/>
          </a:blip>
          <a:srcRect/>
          <a:stretch>
            <a:fillRect/>
          </a:stretch>
        </p:blipFill>
        <p:spPr bwMode="auto">
          <a:xfrm>
            <a:off x="6575452" y="4248034"/>
            <a:ext cx="2370352" cy="2276678"/>
          </a:xfrm>
          <a:prstGeom prst="ellipse">
            <a:avLst/>
          </a:prstGeom>
          <a:ln>
            <a:noFill/>
          </a:ln>
          <a:effectLst>
            <a:softEdge rad="112500"/>
          </a:effectLst>
          <a:extLst/>
        </p:spPr>
      </p:pic>
      <p:sp>
        <p:nvSpPr>
          <p:cNvPr id="16392"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8" name="2 İçerik Yer Tutucusu"/>
          <p:cNvSpPr txBox="1">
            <a:spLocks/>
          </p:cNvSpPr>
          <p:nvPr/>
        </p:nvSpPr>
        <p:spPr bwMode="auto">
          <a:xfrm>
            <a:off x="153897" y="2932301"/>
            <a:ext cx="8590640" cy="1439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0" indent="-274320" algn="just" eaLnBrk="1" fontAlgn="auto" hangingPunct="1">
              <a:spcBef>
                <a:spcPts val="580"/>
              </a:spcBef>
              <a:spcAft>
                <a:spcPts val="0"/>
              </a:spcAft>
              <a:buFont typeface="Arial" charset="0"/>
              <a:buChar char="•"/>
              <a:defRPr/>
            </a:pPr>
            <a:r>
              <a:rPr lang="tr-TR" sz="2400" dirty="0" smtClean="0">
                <a:solidFill>
                  <a:srgbClr val="FF0000"/>
                </a:solidFill>
              </a:rPr>
              <a:t>2015 - 2016 eğitim - öğretim yılından başlayarak 6 temel ders için 8. sınıfta öğretmen tarafından dönemsel olarak yapılan sınavlardan bir tanesi ortak olarak gerçekleştirilecek.</a:t>
            </a:r>
          </a:p>
        </p:txBody>
      </p:sp>
      <p:sp>
        <p:nvSpPr>
          <p:cNvPr id="9" name="3 Dikdörtgen"/>
          <p:cNvSpPr/>
          <p:nvPr/>
        </p:nvSpPr>
        <p:spPr>
          <a:xfrm>
            <a:off x="1634615" y="4355322"/>
            <a:ext cx="4435831"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1" fontAlgn="auto" hangingPunct="1">
              <a:spcBef>
                <a:spcPts val="0"/>
              </a:spcBef>
              <a:spcAft>
                <a:spcPts val="0"/>
              </a:spcAft>
              <a:defRPr/>
            </a:pPr>
            <a:r>
              <a:rPr lang="tr-TR" sz="1600" b="1" dirty="0">
                <a:solidFill>
                  <a:srgbClr val="0070C0"/>
                </a:solidFill>
                <a:latin typeface="Perpetua"/>
              </a:rPr>
              <a:t>Ortak Değerlendirme Kapsamındaki Dersler</a:t>
            </a:r>
          </a:p>
          <a:p>
            <a:pPr eaLnBrk="1" fontAlgn="auto" hangingPunct="1">
              <a:spcBef>
                <a:spcPts val="0"/>
              </a:spcBef>
              <a:spcAft>
                <a:spcPts val="0"/>
              </a:spcAft>
              <a:defRPr/>
            </a:pPr>
            <a:endParaRPr lang="tr-TR" sz="1600" b="1" dirty="0">
              <a:solidFill>
                <a:srgbClr val="0070C0"/>
              </a:solidFill>
              <a:latin typeface="Perpetua"/>
            </a:endParaRPr>
          </a:p>
          <a:p>
            <a:pPr eaLnBrk="1" fontAlgn="auto" hangingPunct="1">
              <a:spcBef>
                <a:spcPts val="0"/>
              </a:spcBef>
              <a:spcAft>
                <a:spcPts val="0"/>
              </a:spcAft>
              <a:buFont typeface="Arial" charset="0"/>
              <a:buChar char="•"/>
              <a:defRPr/>
            </a:pPr>
            <a:r>
              <a:rPr lang="tr-TR" sz="1600" dirty="0">
                <a:solidFill>
                  <a:prstClr val="black"/>
                </a:solidFill>
                <a:latin typeface="Perpetua"/>
              </a:rPr>
              <a:t> Türkçe</a:t>
            </a:r>
          </a:p>
          <a:p>
            <a:pPr eaLnBrk="1" fontAlgn="auto" hangingPunct="1">
              <a:spcBef>
                <a:spcPts val="0"/>
              </a:spcBef>
              <a:spcAft>
                <a:spcPts val="0"/>
              </a:spcAft>
              <a:buFont typeface="Arial" charset="0"/>
              <a:buChar char="•"/>
              <a:defRPr/>
            </a:pPr>
            <a:r>
              <a:rPr lang="tr-TR" sz="1600" dirty="0">
                <a:solidFill>
                  <a:prstClr val="black"/>
                </a:solidFill>
                <a:latin typeface="Perpetua"/>
              </a:rPr>
              <a:t> Matematik</a:t>
            </a:r>
          </a:p>
          <a:p>
            <a:pPr eaLnBrk="1" fontAlgn="auto" hangingPunct="1">
              <a:spcBef>
                <a:spcPts val="0"/>
              </a:spcBef>
              <a:spcAft>
                <a:spcPts val="0"/>
              </a:spcAft>
              <a:buFont typeface="Arial" charset="0"/>
              <a:buChar char="•"/>
              <a:defRPr/>
            </a:pPr>
            <a:r>
              <a:rPr lang="tr-TR" sz="1600" dirty="0">
                <a:solidFill>
                  <a:prstClr val="black"/>
                </a:solidFill>
                <a:latin typeface="Perpetua"/>
              </a:rPr>
              <a:t> Fen ve Teknoloji</a:t>
            </a:r>
          </a:p>
          <a:p>
            <a:pPr eaLnBrk="1" fontAlgn="auto" hangingPunct="1">
              <a:spcBef>
                <a:spcPts val="0"/>
              </a:spcBef>
              <a:spcAft>
                <a:spcPts val="0"/>
              </a:spcAft>
              <a:buFont typeface="Arial" charset="0"/>
              <a:buChar char="•"/>
              <a:defRPr/>
            </a:pPr>
            <a:r>
              <a:rPr lang="tr-TR" sz="1600" dirty="0">
                <a:solidFill>
                  <a:prstClr val="black"/>
                </a:solidFill>
                <a:latin typeface="Perpetua"/>
              </a:rPr>
              <a:t> Din Kültürü ve Ahlâk Bilgisi</a:t>
            </a:r>
          </a:p>
          <a:p>
            <a:pPr eaLnBrk="1" fontAlgn="auto" hangingPunct="1">
              <a:spcBef>
                <a:spcPts val="0"/>
              </a:spcBef>
              <a:spcAft>
                <a:spcPts val="0"/>
              </a:spcAft>
              <a:buFont typeface="Arial" charset="0"/>
              <a:buChar char="•"/>
              <a:defRPr/>
            </a:pPr>
            <a:r>
              <a:rPr lang="tr-TR" sz="1600" dirty="0">
                <a:solidFill>
                  <a:prstClr val="black"/>
                </a:solidFill>
                <a:latin typeface="Perpetua"/>
              </a:rPr>
              <a:t> T.C. İnkılap Tarihi ve Atatürkçülük</a:t>
            </a:r>
          </a:p>
          <a:p>
            <a:pPr eaLnBrk="1" fontAlgn="auto" hangingPunct="1">
              <a:spcBef>
                <a:spcPts val="0"/>
              </a:spcBef>
              <a:spcAft>
                <a:spcPts val="0"/>
              </a:spcAft>
              <a:buFont typeface="Arial" charset="0"/>
              <a:buChar char="•"/>
              <a:defRPr/>
            </a:pPr>
            <a:r>
              <a:rPr lang="tr-TR" sz="1600" dirty="0">
                <a:solidFill>
                  <a:prstClr val="black"/>
                </a:solidFill>
                <a:latin typeface="Perpetua"/>
              </a:rPr>
              <a:t> Yabancı Dil</a:t>
            </a:r>
          </a:p>
        </p:txBody>
      </p:sp>
      <p:pic>
        <p:nvPicPr>
          <p:cNvPr id="10"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4050" y="260349"/>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6385"/>
                                        </p:tgtEl>
                                      </p:cBhvr>
                                    </p:animEffect>
                                    <p:animScale>
                                      <p:cBhvr>
                                        <p:cTn id="7" dur="250" autoRev="1" fill="hold"/>
                                        <p:tgtEl>
                                          <p:spTgt spid="16385"/>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fade">
                                      <p:cBhvr>
                                        <p:cTn id="11" dur="500"/>
                                        <p:tgtEl>
                                          <p:spTgt spid="1638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500"/>
                            </p:stCondLst>
                            <p:childTnLst>
                              <p:par>
                                <p:cTn id="27" presetID="26"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J:\Untitled-1.jpg"/>
          <p:cNvPicPr>
            <a:picLocks noChangeAspect="1" noChangeArrowheads="1"/>
          </p:cNvPicPr>
          <p:nvPr/>
        </p:nvPicPr>
        <p:blipFill>
          <a:blip r:embed="rId2"/>
          <a:srcRect/>
          <a:stretch>
            <a:fillRect/>
          </a:stretch>
        </p:blipFill>
        <p:spPr bwMode="auto">
          <a:xfrm>
            <a:off x="-562144" y="0"/>
            <a:ext cx="9685338" cy="6858000"/>
          </a:xfrm>
          <a:prstGeom prst="rect">
            <a:avLst/>
          </a:prstGeom>
          <a:noFill/>
          <a:ln w="9525">
            <a:noFill/>
            <a:miter lim="800000"/>
            <a:headEnd/>
            <a:tailEnd/>
          </a:ln>
        </p:spPr>
      </p:pic>
      <p:pic>
        <p:nvPicPr>
          <p:cNvPr id="6" name="Picture 2" descr="C:\Users\GOKHAN\Desktop\ergenlik resimleri\dreamstime_11749525-maturing-person[1].jpg"/>
          <p:cNvPicPr>
            <a:picLocks noChangeAspect="1" noChangeArrowheads="1"/>
          </p:cNvPicPr>
          <p:nvPr/>
        </p:nvPicPr>
        <p:blipFill>
          <a:blip r:embed="rId3">
            <a:extLst/>
          </a:blip>
          <a:srcRect/>
          <a:stretch>
            <a:fillRect/>
          </a:stretch>
        </p:blipFill>
        <p:spPr bwMode="auto">
          <a:xfrm>
            <a:off x="6372200" y="4259342"/>
            <a:ext cx="2448272" cy="2286016"/>
          </a:xfrm>
          <a:prstGeom prst="rect">
            <a:avLst/>
          </a:prstGeom>
          <a:ln>
            <a:noFill/>
          </a:ln>
          <a:effectLst>
            <a:softEdge rad="112500"/>
          </a:effectLst>
          <a:extLst/>
        </p:spPr>
      </p:pic>
      <p:sp>
        <p:nvSpPr>
          <p:cNvPr id="2" name="Dikdörtgen 1"/>
          <p:cNvSpPr/>
          <p:nvPr/>
        </p:nvSpPr>
        <p:spPr>
          <a:xfrm>
            <a:off x="866775" y="1556792"/>
            <a:ext cx="7056784" cy="830997"/>
          </a:xfrm>
          <a:prstGeom prst="rect">
            <a:avLst/>
          </a:prstGeom>
        </p:spPr>
        <p:txBody>
          <a:bodyPr wrap="square">
            <a:spAutoFit/>
          </a:bodyPr>
          <a:lstStyle/>
          <a:p>
            <a:pPr algn="ctr"/>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DERSLERE GÖRE SINAVLAR NASIL GERÇEKLEŞTİRİLECEK?</a:t>
            </a:r>
          </a:p>
        </p:txBody>
      </p:sp>
      <p:sp>
        <p:nvSpPr>
          <p:cNvPr id="11" name="2 İçerik Yer Tutucusu"/>
          <p:cNvSpPr txBox="1">
            <a:spLocks/>
          </p:cNvSpPr>
          <p:nvPr/>
        </p:nvSpPr>
        <p:spPr bwMode="auto">
          <a:xfrm>
            <a:off x="251520" y="2852936"/>
            <a:ext cx="6769001" cy="33116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0" indent="-274320" algn="just" eaLnBrk="1" fontAlgn="auto" hangingPunct="1">
              <a:spcBef>
                <a:spcPts val="580"/>
              </a:spcBef>
              <a:spcAft>
                <a:spcPts val="0"/>
              </a:spcAft>
              <a:buFont typeface="Arial" charset="0"/>
              <a:buChar char="•"/>
              <a:defRPr/>
            </a:pPr>
            <a:r>
              <a:rPr lang="tr-TR" dirty="0" smtClean="0">
                <a:solidFill>
                  <a:schemeClr val="tx1"/>
                </a:solidFill>
              </a:rPr>
              <a:t>Ortak yapılan sınavlar, her dönem 2 yazılısı olan derslerden birincisi, 3 yazılısı olan derslerden ise ikincisi olmak üzere, akademik takvime göre işlenen müfredatı kapsayacak şekilde yapılacak.</a:t>
            </a:r>
          </a:p>
          <a:p>
            <a:pPr marL="274320" indent="-274320" algn="just" eaLnBrk="1" fontAlgn="auto" hangingPunct="1">
              <a:spcBef>
                <a:spcPts val="580"/>
              </a:spcBef>
              <a:spcAft>
                <a:spcPts val="0"/>
              </a:spcAft>
              <a:buFont typeface="Arial" charset="0"/>
              <a:buChar char="•"/>
              <a:defRPr/>
            </a:pPr>
            <a:endParaRPr lang="tr-TR" sz="1000" dirty="0" smtClean="0">
              <a:solidFill>
                <a:schemeClr val="tx1"/>
              </a:solidFill>
            </a:endParaRPr>
          </a:p>
          <a:p>
            <a:pPr marL="274320" indent="-274320" algn="just" eaLnBrk="1" fontAlgn="auto" hangingPunct="1">
              <a:spcBef>
                <a:spcPts val="580"/>
              </a:spcBef>
              <a:spcAft>
                <a:spcPts val="0"/>
              </a:spcAft>
              <a:buFont typeface="Arial" charset="0"/>
              <a:buChar char="•"/>
              <a:defRPr/>
            </a:pPr>
            <a:r>
              <a:rPr lang="tr-TR" dirty="0" smtClean="0">
                <a:solidFill>
                  <a:schemeClr val="tx1"/>
                </a:solidFill>
              </a:rPr>
              <a:t>Ortak sınavlar iki okul gününe yayılarak yapılacak, o günlerde okullar tatil edilecek, ders yapılmayacak.</a:t>
            </a:r>
          </a:p>
          <a:p>
            <a:pPr marL="274320" indent="-274320" algn="just" eaLnBrk="1" fontAlgn="auto" hangingPunct="1">
              <a:spcBef>
                <a:spcPts val="580"/>
              </a:spcBef>
              <a:spcAft>
                <a:spcPts val="0"/>
              </a:spcAft>
              <a:buFont typeface="Arial" charset="0"/>
              <a:buChar char="•"/>
              <a:defRPr/>
            </a:pPr>
            <a:endParaRPr lang="tr-TR" sz="1000" dirty="0" smtClean="0"/>
          </a:p>
          <a:p>
            <a:pPr marL="274320" indent="-274320" algn="just" eaLnBrk="1" fontAlgn="auto" hangingPunct="1">
              <a:spcBef>
                <a:spcPts val="580"/>
              </a:spcBef>
              <a:spcAft>
                <a:spcPts val="0"/>
              </a:spcAft>
              <a:buFont typeface="Arial" charset="0"/>
              <a:buChar char="•"/>
              <a:defRPr/>
            </a:pPr>
            <a:r>
              <a:rPr lang="tr-TR" dirty="0" smtClean="0">
                <a:solidFill>
                  <a:schemeClr val="tx1"/>
                </a:solidFill>
              </a:rPr>
              <a:t>Sorular çoktan seçmeli </a:t>
            </a:r>
            <a:r>
              <a:rPr lang="tr-TR" dirty="0" smtClean="0"/>
              <a:t>(</a:t>
            </a:r>
            <a:r>
              <a:rPr lang="tr-TR" b="1" dirty="0" smtClean="0">
                <a:solidFill>
                  <a:srgbClr val="0000FF"/>
                </a:solidFill>
              </a:rPr>
              <a:t>4 seçenekli</a:t>
            </a:r>
            <a:r>
              <a:rPr lang="tr-TR" dirty="0" smtClean="0"/>
              <a:t>) </a:t>
            </a:r>
            <a:r>
              <a:rPr lang="tr-TR" dirty="0" smtClean="0">
                <a:solidFill>
                  <a:schemeClr val="tx1"/>
                </a:solidFill>
              </a:rPr>
              <a:t>olacak.</a:t>
            </a:r>
          </a:p>
          <a:p>
            <a:pPr marL="274320" indent="-274320" algn="just" eaLnBrk="1" fontAlgn="auto" hangingPunct="1">
              <a:spcBef>
                <a:spcPts val="580"/>
              </a:spcBef>
              <a:spcAft>
                <a:spcPts val="0"/>
              </a:spcAft>
              <a:buFont typeface="Arial" charset="0"/>
              <a:buChar char="•"/>
              <a:defRPr/>
            </a:pPr>
            <a:endParaRPr lang="tr-TR" sz="1000" dirty="0" smtClean="0"/>
          </a:p>
          <a:p>
            <a:pPr marL="274320" indent="-274320" algn="just" eaLnBrk="1" fontAlgn="auto" hangingPunct="1">
              <a:spcBef>
                <a:spcPts val="580"/>
              </a:spcBef>
              <a:spcAft>
                <a:spcPts val="0"/>
              </a:spcAft>
              <a:buFont typeface="Arial" charset="0"/>
              <a:buChar char="•"/>
              <a:defRPr/>
            </a:pPr>
            <a:r>
              <a:rPr lang="tr-TR" b="1" dirty="0" smtClean="0">
                <a:solidFill>
                  <a:srgbClr val="0000FF"/>
                </a:solidFill>
              </a:rPr>
              <a:t>Yanlış cevaplar doğru cevapları etkilemeyecek.</a:t>
            </a:r>
          </a:p>
          <a:p>
            <a:pPr marL="274320" indent="-274320" algn="just" eaLnBrk="1" fontAlgn="auto" hangingPunct="1">
              <a:spcBef>
                <a:spcPts val="580"/>
              </a:spcBef>
              <a:spcAft>
                <a:spcPts val="0"/>
              </a:spcAft>
              <a:buFont typeface="Arial" charset="0"/>
              <a:buChar char="•"/>
              <a:defRPr/>
            </a:pPr>
            <a:endParaRPr lang="tr-TR" sz="1000" dirty="0" smtClean="0"/>
          </a:p>
          <a:p>
            <a:pPr marL="274320" indent="-274320" algn="just" eaLnBrk="1" fontAlgn="auto" hangingPunct="1">
              <a:spcBef>
                <a:spcPts val="580"/>
              </a:spcBef>
              <a:spcAft>
                <a:spcPts val="0"/>
              </a:spcAft>
              <a:buFont typeface="Arial" charset="0"/>
              <a:buChar char="•"/>
              <a:defRPr/>
            </a:pPr>
            <a:r>
              <a:rPr lang="tr-TR" dirty="0" smtClean="0">
                <a:solidFill>
                  <a:schemeClr val="tx1"/>
                </a:solidFill>
              </a:rPr>
              <a:t>Sınavlarda</a:t>
            </a:r>
            <a:r>
              <a:rPr lang="tr-TR" dirty="0" smtClean="0"/>
              <a:t> </a:t>
            </a:r>
            <a:r>
              <a:rPr lang="tr-TR" b="1" dirty="0" smtClean="0">
                <a:solidFill>
                  <a:srgbClr val="0000FF"/>
                </a:solidFill>
              </a:rPr>
              <a:t>A B C VE D diye dört kitapçık türü </a:t>
            </a:r>
            <a:r>
              <a:rPr lang="tr-TR" dirty="0" smtClean="0">
                <a:solidFill>
                  <a:schemeClr val="tx1"/>
                </a:solidFill>
              </a:rPr>
              <a:t>bulunacak.</a:t>
            </a:r>
          </a:p>
          <a:p>
            <a:pPr marL="274320" indent="-274320" algn="just" eaLnBrk="1" fontAlgn="auto" hangingPunct="1">
              <a:spcBef>
                <a:spcPts val="580"/>
              </a:spcBef>
              <a:spcAft>
                <a:spcPts val="0"/>
              </a:spcAft>
              <a:buFont typeface="Arial" charset="0"/>
              <a:buChar char="•"/>
              <a:defRPr/>
            </a:pPr>
            <a:endParaRPr lang="tr-TR" sz="1000" dirty="0" smtClean="0"/>
          </a:p>
          <a:p>
            <a:pPr marL="274320" indent="-274320" algn="just" eaLnBrk="1" fontAlgn="auto" hangingPunct="1">
              <a:spcBef>
                <a:spcPts val="580"/>
              </a:spcBef>
              <a:spcAft>
                <a:spcPts val="0"/>
              </a:spcAft>
              <a:buFont typeface="Arial" charset="0"/>
              <a:buChar char="•"/>
              <a:defRPr/>
            </a:pPr>
            <a:r>
              <a:rPr lang="tr-TR" dirty="0" smtClean="0">
                <a:solidFill>
                  <a:schemeClr val="tx1"/>
                </a:solidFill>
              </a:rPr>
              <a:t>Ortak sınavlarda öğrencilerden </a:t>
            </a:r>
            <a:r>
              <a:rPr lang="tr-TR" b="1" dirty="0" smtClean="0">
                <a:solidFill>
                  <a:srgbClr val="0000FF"/>
                </a:solidFill>
              </a:rPr>
              <a:t>ücret alınmayacak.</a:t>
            </a:r>
          </a:p>
        </p:txBody>
      </p:sp>
      <p:sp>
        <p:nvSpPr>
          <p:cNvPr id="12"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3"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60350"/>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7409"/>
                                        </p:tgtEl>
                                      </p:cBhvr>
                                    </p:animEffect>
                                    <p:animScale>
                                      <p:cBhvr>
                                        <p:cTn id="7" dur="250" autoRev="1" fill="hold"/>
                                        <p:tgtEl>
                                          <p:spTgt spid="17409"/>
                                        </p:tgtEl>
                                      </p:cBhvr>
                                      <p:by x="105000" y="105000"/>
                                    </p:animScale>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500"/>
                            </p:stCondLst>
                            <p:childTnLst>
                              <p:par>
                                <p:cTn id="18" presetID="26"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80">
                                          <p:stCondLst>
                                            <p:cond delay="0"/>
                                          </p:stCondLst>
                                        </p:cTn>
                                        <p:tgtEl>
                                          <p:spTgt spid="13"/>
                                        </p:tgtEl>
                                      </p:cBhvr>
                                    </p:animEffect>
                                    <p:anim calcmode="lin" valueType="num">
                                      <p:cBhvr>
                                        <p:cTn id="2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6" dur="26">
                                          <p:stCondLst>
                                            <p:cond delay="650"/>
                                          </p:stCondLst>
                                        </p:cTn>
                                        <p:tgtEl>
                                          <p:spTgt spid="13"/>
                                        </p:tgtEl>
                                      </p:cBhvr>
                                      <p:to x="100000" y="60000"/>
                                    </p:animScale>
                                    <p:animScale>
                                      <p:cBhvr>
                                        <p:cTn id="27" dur="166" decel="50000">
                                          <p:stCondLst>
                                            <p:cond delay="676"/>
                                          </p:stCondLst>
                                        </p:cTn>
                                        <p:tgtEl>
                                          <p:spTgt spid="13"/>
                                        </p:tgtEl>
                                      </p:cBhvr>
                                      <p:to x="100000" y="100000"/>
                                    </p:animScale>
                                    <p:animScale>
                                      <p:cBhvr>
                                        <p:cTn id="28" dur="26">
                                          <p:stCondLst>
                                            <p:cond delay="1312"/>
                                          </p:stCondLst>
                                        </p:cTn>
                                        <p:tgtEl>
                                          <p:spTgt spid="13"/>
                                        </p:tgtEl>
                                      </p:cBhvr>
                                      <p:to x="100000" y="80000"/>
                                    </p:animScale>
                                    <p:animScale>
                                      <p:cBhvr>
                                        <p:cTn id="29" dur="166" decel="50000">
                                          <p:stCondLst>
                                            <p:cond delay="1338"/>
                                          </p:stCondLst>
                                        </p:cTn>
                                        <p:tgtEl>
                                          <p:spTgt spid="13"/>
                                        </p:tgtEl>
                                      </p:cBhvr>
                                      <p:to x="100000" y="100000"/>
                                    </p:animScale>
                                    <p:animScale>
                                      <p:cBhvr>
                                        <p:cTn id="30" dur="26">
                                          <p:stCondLst>
                                            <p:cond delay="1642"/>
                                          </p:stCondLst>
                                        </p:cTn>
                                        <p:tgtEl>
                                          <p:spTgt spid="13"/>
                                        </p:tgtEl>
                                      </p:cBhvr>
                                      <p:to x="100000" y="90000"/>
                                    </p:animScale>
                                    <p:animScale>
                                      <p:cBhvr>
                                        <p:cTn id="31" dur="166" decel="50000">
                                          <p:stCondLst>
                                            <p:cond delay="1668"/>
                                          </p:stCondLst>
                                        </p:cTn>
                                        <p:tgtEl>
                                          <p:spTgt spid="13"/>
                                        </p:tgtEl>
                                      </p:cBhvr>
                                      <p:to x="100000" y="100000"/>
                                    </p:animScale>
                                    <p:animScale>
                                      <p:cBhvr>
                                        <p:cTn id="32" dur="26">
                                          <p:stCondLst>
                                            <p:cond delay="1808"/>
                                          </p:stCondLst>
                                        </p:cTn>
                                        <p:tgtEl>
                                          <p:spTgt spid="13"/>
                                        </p:tgtEl>
                                      </p:cBhvr>
                                      <p:to x="100000" y="95000"/>
                                    </p:animScale>
                                    <p:animScale>
                                      <p:cBhvr>
                                        <p:cTn id="3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18436" name="Metin kutusu 1"/>
          <p:cNvSpPr txBox="1">
            <a:spLocks noChangeArrowheads="1"/>
          </p:cNvSpPr>
          <p:nvPr/>
        </p:nvSpPr>
        <p:spPr bwMode="auto">
          <a:xfrm>
            <a:off x="1580100" y="1455167"/>
            <a:ext cx="5294312" cy="461665"/>
          </a:xfrm>
          <a:prstGeom prst="rect">
            <a:avLst/>
          </a:prstGeom>
          <a:noFill/>
          <a:ln w="9525">
            <a:noFill/>
            <a:miter lim="800000"/>
            <a:headEnd/>
            <a:tailEnd/>
          </a:ln>
        </p:spPr>
        <p:txBody>
          <a:bodyPr wrap="square">
            <a:spAutoFit/>
          </a:bodyPr>
          <a:lstStyle/>
          <a:p>
            <a:pPr algn="ctr">
              <a:defRPr/>
            </a:pPr>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TEOG SINAVLARININ TARİHLERİ</a:t>
            </a:r>
          </a:p>
        </p:txBody>
      </p:sp>
      <p:pic>
        <p:nvPicPr>
          <p:cNvPr id="8" name="Picture 2" descr="D:\BELGELERİM\Sunu Resimleri\Sunum Resimleri\Aile ve Çocuk\Ergenlik Dönemi\42-16483122.jpg"/>
          <p:cNvPicPr>
            <a:picLocks noChangeAspect="1" noChangeArrowheads="1"/>
          </p:cNvPicPr>
          <p:nvPr/>
        </p:nvPicPr>
        <p:blipFill>
          <a:blip r:embed="rId3">
            <a:extLst/>
          </a:blip>
          <a:srcRect/>
          <a:stretch>
            <a:fillRect/>
          </a:stretch>
        </p:blipFill>
        <p:spPr bwMode="auto">
          <a:xfrm>
            <a:off x="6372200" y="4293096"/>
            <a:ext cx="2448272" cy="20155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9" name="Metin kutusu 1"/>
          <p:cNvSpPr txBox="1">
            <a:spLocks noChangeArrowheads="1"/>
          </p:cNvSpPr>
          <p:nvPr/>
        </p:nvSpPr>
        <p:spPr bwMode="auto">
          <a:xfrm>
            <a:off x="1979712" y="2132855"/>
            <a:ext cx="470253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9pPr>
          </a:lstStyle>
          <a:p>
            <a:r>
              <a:rPr lang="tr-TR" altLang="tr-TR" sz="2000" b="1" dirty="0">
                <a:solidFill>
                  <a:srgbClr val="0000FF"/>
                </a:solidFill>
              </a:rPr>
              <a:t>1.DÖNEM: </a:t>
            </a:r>
            <a:r>
              <a:rPr lang="tr-TR" altLang="tr-TR" sz="2000" dirty="0" smtClean="0"/>
              <a:t>25-26 </a:t>
            </a:r>
            <a:r>
              <a:rPr lang="tr-TR" altLang="tr-TR" sz="2000" dirty="0"/>
              <a:t>Kasım </a:t>
            </a:r>
            <a:r>
              <a:rPr lang="tr-TR" altLang="tr-TR" sz="2000" dirty="0" smtClean="0"/>
              <a:t>2015</a:t>
            </a:r>
            <a:endParaRPr lang="tr-TR" altLang="tr-TR" sz="2000" dirty="0"/>
          </a:p>
          <a:p>
            <a:r>
              <a:rPr lang="tr-TR" altLang="tr-TR" sz="2000" b="1" dirty="0">
                <a:solidFill>
                  <a:srgbClr val="FF0000"/>
                </a:solidFill>
              </a:rPr>
              <a:t>2.DÖNEM: </a:t>
            </a:r>
            <a:r>
              <a:rPr lang="tr-TR" altLang="tr-TR" sz="2000" dirty="0" smtClean="0"/>
              <a:t>27-28 </a:t>
            </a:r>
            <a:r>
              <a:rPr lang="tr-TR" altLang="tr-TR" sz="2000" dirty="0"/>
              <a:t>Nisan </a:t>
            </a:r>
            <a:r>
              <a:rPr lang="tr-TR" altLang="tr-TR" sz="2000" dirty="0" smtClean="0"/>
              <a:t>2016 </a:t>
            </a:r>
            <a:endParaRPr lang="tr-TR" altLang="tr-TR" sz="2000" dirty="0"/>
          </a:p>
          <a:p>
            <a:endParaRPr lang="tr-TR" altLang="tr-TR" sz="2000" dirty="0"/>
          </a:p>
          <a:p>
            <a:r>
              <a:rPr lang="tr-TR" altLang="tr-TR" sz="1600" dirty="0"/>
              <a:t>Tarihlerinde günde 3 sınav olmak üzere</a:t>
            </a:r>
          </a:p>
          <a:p>
            <a:r>
              <a:rPr lang="tr-TR" altLang="tr-TR" sz="1600" dirty="0"/>
              <a:t>2 günde ortak sınavlar yapılacaktır.</a:t>
            </a:r>
          </a:p>
          <a:p>
            <a:endParaRPr lang="tr-TR" altLang="tr-TR" sz="3600" dirty="0"/>
          </a:p>
        </p:txBody>
      </p:sp>
      <p:graphicFrame>
        <p:nvGraphicFramePr>
          <p:cNvPr id="10" name="Tablo 9"/>
          <p:cNvGraphicFramePr>
            <a:graphicFrameLocks noGrp="1"/>
          </p:cNvGraphicFramePr>
          <p:nvPr>
            <p:extLst>
              <p:ext uri="{D42A27DB-BD31-4B8C-83A1-F6EECF244321}">
                <p14:modId xmlns:p14="http://schemas.microsoft.com/office/powerpoint/2010/main" val="3065832915"/>
              </p:ext>
            </p:extLst>
          </p:nvPr>
        </p:nvGraphicFramePr>
        <p:xfrm>
          <a:off x="90922" y="4293096"/>
          <a:ext cx="5976912" cy="2061003"/>
        </p:xfrm>
        <a:graphic>
          <a:graphicData uri="http://schemas.openxmlformats.org/drawingml/2006/table">
            <a:tbl>
              <a:tblPr/>
              <a:tblGrid>
                <a:gridCol w="1577981"/>
                <a:gridCol w="936926"/>
                <a:gridCol w="1889134"/>
                <a:gridCol w="1572871"/>
              </a:tblGrid>
              <a:tr h="287434">
                <a:tc>
                  <a:txBody>
                    <a:bodyPr/>
                    <a:lstStyle/>
                    <a:p>
                      <a:pPr algn="ctr" fontAlgn="ctr"/>
                      <a:r>
                        <a:rPr lang="tr-TR" sz="1600" b="1" i="0" u="none" strike="noStrike" dirty="0">
                          <a:solidFill>
                            <a:srgbClr val="FFFFFF"/>
                          </a:solidFill>
                          <a:effectLst/>
                          <a:latin typeface="Calibri"/>
                        </a:rPr>
                        <a:t>SINAV GÜNÜ</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algn="ctr" fontAlgn="ctr"/>
                      <a:r>
                        <a:rPr lang="tr-TR" sz="1600" b="1" i="0" u="none" strike="noStrike" dirty="0">
                          <a:solidFill>
                            <a:srgbClr val="FFFFFF"/>
                          </a:solidFill>
                          <a:effectLst/>
                          <a:latin typeface="Calibri"/>
                        </a:rPr>
                        <a:t>SAATİ</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algn="ctr" fontAlgn="ctr"/>
                      <a:r>
                        <a:rPr lang="tr-TR" sz="1600" b="1" i="0" u="none" strike="noStrike" dirty="0">
                          <a:solidFill>
                            <a:srgbClr val="FFFFFF"/>
                          </a:solidFill>
                          <a:effectLst/>
                          <a:latin typeface="Calibri"/>
                        </a:rPr>
                        <a:t>DERS</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algn="ctr" fontAlgn="ctr"/>
                      <a:r>
                        <a:rPr lang="tr-TR" sz="1600" b="1" i="0" u="none" strike="noStrike" dirty="0">
                          <a:solidFill>
                            <a:srgbClr val="FFFFFF"/>
                          </a:solidFill>
                          <a:effectLst/>
                          <a:latin typeface="Calibri"/>
                        </a:rPr>
                        <a:t>SINAV SÜRESİ</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r>
              <a:tr h="212153">
                <a:tc rowSpan="3">
                  <a:txBody>
                    <a:bodyPr/>
                    <a:lstStyle/>
                    <a:p>
                      <a:pPr algn="ctr" fontAlgn="ctr"/>
                      <a:r>
                        <a:rPr lang="tr-TR" sz="1600" b="0" i="0" u="none" strike="noStrike" dirty="0" smtClean="0">
                          <a:solidFill>
                            <a:srgbClr val="000000"/>
                          </a:solidFill>
                          <a:effectLst/>
                          <a:latin typeface="Calibri"/>
                        </a:rPr>
                        <a:t>25 </a:t>
                      </a:r>
                      <a:r>
                        <a:rPr lang="tr-TR" sz="1600" b="0" i="0" u="none" strike="noStrike" dirty="0">
                          <a:solidFill>
                            <a:srgbClr val="000000"/>
                          </a:solidFill>
                          <a:effectLst/>
                          <a:latin typeface="Calibri"/>
                        </a:rPr>
                        <a:t>KASIM ÇARŞAMBA</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600" b="0" i="0" u="none" strike="noStrike" dirty="0">
                          <a:solidFill>
                            <a:srgbClr val="000000"/>
                          </a:solidFill>
                          <a:effectLst/>
                          <a:latin typeface="Calibri"/>
                        </a:rPr>
                        <a:t>09.00</a:t>
                      </a:r>
                    </a:p>
                  </a:txBody>
                  <a:tcPr marL="9525" marR="9525" marT="95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600" b="0" i="0" u="none" strike="noStrike" dirty="0">
                          <a:solidFill>
                            <a:srgbClr val="000000"/>
                          </a:solidFill>
                          <a:effectLst/>
                          <a:latin typeface="Calibri"/>
                        </a:rPr>
                        <a:t>TÜRKÇE</a:t>
                      </a:r>
                    </a:p>
                  </a:txBody>
                  <a:tcPr marL="9525" marR="9525" marT="95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600" b="0" i="0" u="none" strike="noStrike" dirty="0">
                          <a:solidFill>
                            <a:srgbClr val="000000"/>
                          </a:solidFill>
                          <a:effectLst/>
                          <a:latin typeface="Calibri"/>
                        </a:rPr>
                        <a:t>40 DAKİKA</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12153">
                <a:tc vMerge="1">
                  <a:txBody>
                    <a:bodyPr/>
                    <a:lstStyle/>
                    <a:p>
                      <a:endParaRPr lang="tr-TR"/>
                    </a:p>
                  </a:txBody>
                  <a:tcPr/>
                </a:tc>
                <a:tc>
                  <a:txBody>
                    <a:bodyPr/>
                    <a:lstStyle/>
                    <a:p>
                      <a:pPr algn="ctr" fontAlgn="ctr"/>
                      <a:r>
                        <a:rPr lang="tr-TR" sz="1600" b="0" i="0" u="none" strike="noStrike" dirty="0" smtClean="0">
                          <a:solidFill>
                            <a:srgbClr val="000000"/>
                          </a:solidFill>
                          <a:effectLst/>
                          <a:latin typeface="Calibri"/>
                        </a:rPr>
                        <a:t>10.10</a:t>
                      </a:r>
                      <a:endParaRPr lang="tr-TR" sz="1600" b="0" i="0" u="none" strike="noStrike" dirty="0">
                        <a:solidFill>
                          <a:srgbClr val="000000"/>
                        </a:solidFill>
                        <a:effectLst/>
                        <a:latin typeface="Calibri"/>
                      </a:endParaRPr>
                    </a:p>
                  </a:txBody>
                  <a:tcPr marL="9525" marR="9525" marT="95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600" b="0" i="0" u="none" strike="noStrike" dirty="0">
                          <a:solidFill>
                            <a:srgbClr val="000000"/>
                          </a:solidFill>
                          <a:effectLst/>
                          <a:latin typeface="Calibri"/>
                        </a:rPr>
                        <a:t>MATEMATİK</a:t>
                      </a:r>
                    </a:p>
                  </a:txBody>
                  <a:tcPr marL="9525" marR="9525" marT="95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600" b="0" i="0" u="none" strike="noStrike" dirty="0">
                          <a:solidFill>
                            <a:srgbClr val="000000"/>
                          </a:solidFill>
                          <a:effectLst/>
                          <a:latin typeface="Calibri"/>
                        </a:rPr>
                        <a:t>40 DAKİKA</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18997">
                <a:tc vMerge="1">
                  <a:txBody>
                    <a:bodyPr/>
                    <a:lstStyle/>
                    <a:p>
                      <a:endParaRPr lang="tr-TR"/>
                    </a:p>
                  </a:txBody>
                  <a:tcPr/>
                </a:tc>
                <a:tc>
                  <a:txBody>
                    <a:bodyPr/>
                    <a:lstStyle/>
                    <a:p>
                      <a:pPr algn="ctr" fontAlgn="ctr"/>
                      <a:r>
                        <a:rPr lang="tr-TR" sz="1600" b="0" i="0" u="none" strike="noStrike" dirty="0" smtClean="0">
                          <a:solidFill>
                            <a:srgbClr val="000000"/>
                          </a:solidFill>
                          <a:effectLst/>
                          <a:latin typeface="Calibri"/>
                        </a:rPr>
                        <a:t>11.20</a:t>
                      </a:r>
                      <a:endParaRPr lang="tr-TR" sz="1600" b="0" i="0" u="none" strike="noStrike" dirty="0">
                        <a:solidFill>
                          <a:srgbClr val="000000"/>
                        </a:solidFill>
                        <a:effectLst/>
                        <a:latin typeface="Calibri"/>
                      </a:endParaRPr>
                    </a:p>
                  </a:txBody>
                  <a:tcPr marL="9525" marR="9525" marT="95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600" b="0" i="0" u="none" strike="noStrike" dirty="0">
                          <a:solidFill>
                            <a:srgbClr val="000000"/>
                          </a:solidFill>
                          <a:effectLst/>
                          <a:latin typeface="Calibri"/>
                        </a:rPr>
                        <a:t>DİN KÜLTÜRÜ</a:t>
                      </a:r>
                    </a:p>
                  </a:txBody>
                  <a:tcPr marL="9525" marR="9525" marT="95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600" b="0" i="0" u="none" strike="noStrike" dirty="0">
                          <a:solidFill>
                            <a:srgbClr val="000000"/>
                          </a:solidFill>
                          <a:effectLst/>
                          <a:latin typeface="Calibri"/>
                        </a:rPr>
                        <a:t>40 DAKİKA</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r h="203941">
                <a:tc gridSpan="4">
                  <a:txBody>
                    <a:bodyPr/>
                    <a:lstStyle/>
                    <a:p>
                      <a:pPr algn="ctr" fontAlgn="ctr"/>
                      <a:r>
                        <a:rPr lang="tr-TR" sz="1600" b="0" i="0" u="none" strike="noStrike" dirty="0">
                          <a:solidFill>
                            <a:srgbClr val="000000"/>
                          </a:solidFill>
                          <a:effectLst/>
                          <a:latin typeface="Calibri"/>
                        </a:rPr>
                        <a:t> </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12153">
                <a:tc rowSpan="3">
                  <a:txBody>
                    <a:bodyPr/>
                    <a:lstStyle/>
                    <a:p>
                      <a:pPr algn="ctr" fontAlgn="ctr"/>
                      <a:r>
                        <a:rPr lang="tr-TR" sz="1600" b="0" i="0" u="none" strike="noStrike" dirty="0" smtClean="0">
                          <a:solidFill>
                            <a:srgbClr val="000000"/>
                          </a:solidFill>
                          <a:effectLst/>
                          <a:latin typeface="Calibri"/>
                        </a:rPr>
                        <a:t>26 </a:t>
                      </a:r>
                      <a:r>
                        <a:rPr lang="tr-TR" sz="1600" b="0" i="0" u="none" strike="noStrike" dirty="0">
                          <a:solidFill>
                            <a:srgbClr val="000000"/>
                          </a:solidFill>
                          <a:effectLst/>
                          <a:latin typeface="Calibri"/>
                        </a:rPr>
                        <a:t>KASIM PERŞEMBE</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1600" b="0" i="0" u="none" strike="noStrike" dirty="0">
                          <a:solidFill>
                            <a:srgbClr val="000000"/>
                          </a:solidFill>
                          <a:effectLst/>
                          <a:latin typeface="Calibri"/>
                        </a:rPr>
                        <a:t>09.00</a:t>
                      </a:r>
                    </a:p>
                  </a:txBody>
                  <a:tcPr marL="9525" marR="9525" marT="95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1600" b="0" i="0" u="none" strike="noStrike" dirty="0">
                          <a:solidFill>
                            <a:srgbClr val="000000"/>
                          </a:solidFill>
                          <a:effectLst/>
                          <a:latin typeface="Calibri"/>
                        </a:rPr>
                        <a:t>FEN VE TEKNOLOJİ</a:t>
                      </a:r>
                    </a:p>
                  </a:txBody>
                  <a:tcPr marL="9525" marR="9525" marT="95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1600" b="0" i="0" u="none" strike="noStrike" dirty="0">
                          <a:solidFill>
                            <a:srgbClr val="000000"/>
                          </a:solidFill>
                          <a:effectLst/>
                          <a:latin typeface="Calibri"/>
                        </a:rPr>
                        <a:t>40 DAKİKA</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12153">
                <a:tc vMerge="1">
                  <a:txBody>
                    <a:bodyPr/>
                    <a:lstStyle/>
                    <a:p>
                      <a:endParaRPr lang="tr-TR"/>
                    </a:p>
                  </a:txBody>
                  <a:tcPr/>
                </a:tc>
                <a:tc>
                  <a:txBody>
                    <a:bodyPr/>
                    <a:lstStyle/>
                    <a:p>
                      <a:pPr algn="ctr" fontAlgn="ctr"/>
                      <a:r>
                        <a:rPr lang="tr-TR" sz="1600" b="0" i="0" u="none" strike="noStrike" dirty="0" smtClean="0">
                          <a:solidFill>
                            <a:srgbClr val="000000"/>
                          </a:solidFill>
                          <a:effectLst/>
                          <a:latin typeface="Calibri"/>
                        </a:rPr>
                        <a:t>10.10</a:t>
                      </a:r>
                      <a:endParaRPr lang="tr-TR" sz="1600" b="0" i="0" u="none" strike="noStrike" dirty="0">
                        <a:solidFill>
                          <a:srgbClr val="000000"/>
                        </a:solidFill>
                        <a:effectLst/>
                        <a:latin typeface="Calibri"/>
                      </a:endParaRPr>
                    </a:p>
                  </a:txBody>
                  <a:tcPr marL="9525" marR="9525" marT="95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1600" b="0" i="0" u="none" strike="noStrike" dirty="0">
                          <a:solidFill>
                            <a:srgbClr val="000000"/>
                          </a:solidFill>
                          <a:effectLst/>
                          <a:latin typeface="Calibri"/>
                        </a:rPr>
                        <a:t>İNKILAP TARİHİ</a:t>
                      </a:r>
                    </a:p>
                  </a:txBody>
                  <a:tcPr marL="9525" marR="9525" marT="95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1600" b="0" i="0" u="none" strike="noStrike" dirty="0">
                          <a:solidFill>
                            <a:srgbClr val="000000"/>
                          </a:solidFill>
                          <a:effectLst/>
                          <a:latin typeface="Calibri"/>
                        </a:rPr>
                        <a:t>40 DAKİKA</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18997">
                <a:tc vMerge="1">
                  <a:txBody>
                    <a:bodyPr/>
                    <a:lstStyle/>
                    <a:p>
                      <a:endParaRPr lang="tr-TR"/>
                    </a:p>
                  </a:txBody>
                  <a:tcPr/>
                </a:tc>
                <a:tc>
                  <a:txBody>
                    <a:bodyPr/>
                    <a:lstStyle/>
                    <a:p>
                      <a:pPr algn="ctr" fontAlgn="ctr"/>
                      <a:r>
                        <a:rPr lang="tr-TR" sz="1600" b="0" i="0" u="none" strike="noStrike" dirty="0" smtClean="0">
                          <a:solidFill>
                            <a:srgbClr val="000000"/>
                          </a:solidFill>
                          <a:effectLst/>
                          <a:latin typeface="Calibri"/>
                        </a:rPr>
                        <a:t>11.20</a:t>
                      </a:r>
                      <a:endParaRPr lang="tr-TR" sz="1600" b="0" i="0" u="none" strike="noStrike" dirty="0">
                        <a:solidFill>
                          <a:srgbClr val="000000"/>
                        </a:solidFill>
                        <a:effectLst/>
                        <a:latin typeface="Calibri"/>
                      </a:endParaRPr>
                    </a:p>
                  </a:txBody>
                  <a:tcPr marL="9525" marR="9525" marT="95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1600" b="0" i="0" u="none" strike="noStrike" dirty="0">
                          <a:solidFill>
                            <a:srgbClr val="000000"/>
                          </a:solidFill>
                          <a:effectLst/>
                          <a:latin typeface="Calibri"/>
                        </a:rPr>
                        <a:t>YABANCI DİL</a:t>
                      </a:r>
                    </a:p>
                  </a:txBody>
                  <a:tcPr marL="9525" marR="9525" marT="95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1600" b="0" i="0" u="none" strike="noStrike" dirty="0">
                          <a:solidFill>
                            <a:srgbClr val="000000"/>
                          </a:solidFill>
                          <a:effectLst/>
                          <a:latin typeface="Calibri"/>
                        </a:rPr>
                        <a:t>40 DAKİKA</a:t>
                      </a: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11"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3"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2224" y="262009"/>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8433"/>
                                        </p:tgtEl>
                                      </p:cBhvr>
                                    </p:animEffect>
                                    <p:animScale>
                                      <p:cBhvr>
                                        <p:cTn id="7" dur="250" autoRev="1" fill="hold"/>
                                        <p:tgtEl>
                                          <p:spTgt spid="18433"/>
                                        </p:tgtEl>
                                      </p:cBhvr>
                                      <p:by x="105000" y="105000"/>
                                    </p:animScale>
                                  </p:child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436"/>
                                        </p:tgtEl>
                                        <p:attrNameLst>
                                          <p:attrName>style.color</p:attrName>
                                        </p:attrNameLst>
                                      </p:cBhvr>
                                      <p:by>
                                        <p:hsl h="0" s="-12549" l="-25098"/>
                                      </p:by>
                                    </p:animClr>
                                    <p:animClr clrSpc="hsl" dir="cw">
                                      <p:cBhvr>
                                        <p:cTn id="11" dur="500" fill="hold"/>
                                        <p:tgtEl>
                                          <p:spTgt spid="18436"/>
                                        </p:tgtEl>
                                        <p:attrNameLst>
                                          <p:attrName>fillcolor</p:attrName>
                                        </p:attrNameLst>
                                      </p:cBhvr>
                                      <p:by>
                                        <p:hsl h="0" s="-12549" l="-25098"/>
                                      </p:by>
                                    </p:animClr>
                                    <p:animClr clrSpc="hsl" dir="cw">
                                      <p:cBhvr>
                                        <p:cTn id="12" dur="500" fill="hold"/>
                                        <p:tgtEl>
                                          <p:spTgt spid="18436"/>
                                        </p:tgtEl>
                                        <p:attrNameLst>
                                          <p:attrName>stroke.color</p:attrName>
                                        </p:attrNameLst>
                                      </p:cBhvr>
                                      <p:by>
                                        <p:hsl h="0" s="-12549" l="-25098"/>
                                      </p:by>
                                    </p:animClr>
                                    <p:set>
                                      <p:cBhvr>
                                        <p:cTn id="13" dur="500" fill="hold"/>
                                        <p:tgtEl>
                                          <p:spTgt spid="18436"/>
                                        </p:tgtEl>
                                        <p:attrNameLst>
                                          <p:attrName>fill.type</p:attrName>
                                        </p:attrNameLst>
                                      </p:cBhvr>
                                      <p:to>
                                        <p:strVal val="solid"/>
                                      </p:to>
                                    </p:se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500"/>
                            </p:stCondLst>
                            <p:childTnLst>
                              <p:par>
                                <p:cTn id="29" presetID="26"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7" name="Rectangle 1027"/>
          <p:cNvSpPr txBox="1">
            <a:spLocks noChangeArrowheads="1"/>
          </p:cNvSpPr>
          <p:nvPr/>
        </p:nvSpPr>
        <p:spPr bwMode="auto">
          <a:xfrm>
            <a:off x="502531" y="1590293"/>
            <a:ext cx="8353425" cy="29188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20040" indent="-320040" eaLnBrk="1" fontAlgn="auto" hangingPunct="1">
              <a:spcAft>
                <a:spcPts val="0"/>
              </a:spcAft>
              <a:buFontTx/>
              <a:buNone/>
              <a:defRPr/>
            </a:pPr>
            <a:r>
              <a:rPr lang="tr-TR" b="1" dirty="0" smtClean="0">
                <a:solidFill>
                  <a:srgbClr val="0000FF"/>
                </a:solidFill>
                <a:latin typeface="Comic Sans MS" pitchFamily="66" charset="0"/>
              </a:rPr>
              <a:t>MAZARET SINAVI UYARISI!</a:t>
            </a:r>
            <a:endParaRPr lang="tr-TR" sz="2800" dirty="0" smtClean="0">
              <a:latin typeface="Comic Sans MS" pitchFamily="66" charset="0"/>
            </a:endParaRPr>
          </a:p>
          <a:p>
            <a:pPr algn="just" eaLnBrk="1" fontAlgn="auto" hangingPunct="1">
              <a:spcAft>
                <a:spcPts val="0"/>
              </a:spcAft>
              <a:buFontTx/>
              <a:buNone/>
              <a:defRPr/>
            </a:pPr>
            <a:endParaRPr lang="tr-TR" sz="1800" dirty="0" smtClean="0">
              <a:latin typeface="Comic Sans MS" pitchFamily="66" charset="0"/>
            </a:endParaRPr>
          </a:p>
          <a:p>
            <a:pPr algn="just">
              <a:defRPr/>
            </a:pPr>
            <a:r>
              <a:rPr lang="tr-TR" sz="1800" dirty="0" smtClean="0">
                <a:solidFill>
                  <a:schemeClr val="tx1"/>
                </a:solidFill>
                <a:latin typeface="Comic Sans MS" pitchFamily="66" charset="0"/>
              </a:rPr>
              <a:t>Geçerli bir mazereti sebebiyle ortak sınava giremeyen öğrenciler için önceden belirlenen bir  hafta sonunda mazeret sınavı yapılacak.</a:t>
            </a:r>
          </a:p>
          <a:p>
            <a:pPr algn="just">
              <a:defRPr/>
            </a:pPr>
            <a:endParaRPr lang="tr-TR" sz="1800" dirty="0" smtClean="0">
              <a:solidFill>
                <a:schemeClr val="tx1"/>
              </a:solidFill>
              <a:latin typeface="Comic Sans MS" pitchFamily="66" charset="0"/>
            </a:endParaRPr>
          </a:p>
          <a:p>
            <a:pPr algn="just">
              <a:defRPr/>
            </a:pPr>
            <a:r>
              <a:rPr lang="tr-TR" sz="1800" dirty="0" smtClean="0">
                <a:solidFill>
                  <a:schemeClr val="tx1"/>
                </a:solidFill>
                <a:latin typeface="Comic Sans MS" pitchFamily="66" charset="0"/>
              </a:rPr>
              <a:t>Mazeret sınavı, belirlenen sınav merkezlerinde yapılacak. </a:t>
            </a:r>
          </a:p>
          <a:p>
            <a:pPr algn="just">
              <a:defRPr/>
            </a:pPr>
            <a:endParaRPr lang="tr-TR" sz="1800" dirty="0" smtClean="0">
              <a:latin typeface="Comic Sans MS" pitchFamily="66" charset="0"/>
            </a:endParaRPr>
          </a:p>
          <a:p>
            <a:pPr algn="just">
              <a:defRPr/>
            </a:pPr>
            <a:r>
              <a:rPr lang="tr-TR" sz="1800" dirty="0" smtClean="0">
                <a:solidFill>
                  <a:schemeClr val="tx1"/>
                </a:solidFill>
                <a:latin typeface="Comic Sans MS" pitchFamily="66" charset="0"/>
              </a:rPr>
              <a:t>Mazeret sınavı 1.dönem </a:t>
            </a:r>
            <a:r>
              <a:rPr lang="tr-TR" sz="1800" b="1" dirty="0" smtClean="0">
                <a:solidFill>
                  <a:srgbClr val="FF0000"/>
                </a:solidFill>
                <a:latin typeface="Comic Sans MS" pitchFamily="66" charset="0"/>
              </a:rPr>
              <a:t>12-13 Aralık 2015 </a:t>
            </a:r>
            <a:r>
              <a:rPr lang="tr-TR" sz="1800" dirty="0">
                <a:solidFill>
                  <a:schemeClr val="tx1"/>
                </a:solidFill>
                <a:latin typeface="Comic Sans MS" pitchFamily="66" charset="0"/>
              </a:rPr>
              <a:t>tarihlerinde yapılacaktır</a:t>
            </a:r>
            <a:r>
              <a:rPr lang="tr-TR" sz="1800" dirty="0" smtClean="0">
                <a:solidFill>
                  <a:schemeClr val="tx1"/>
                </a:solidFill>
                <a:latin typeface="Comic Sans MS" pitchFamily="66" charset="0"/>
              </a:rPr>
              <a:t>.</a:t>
            </a:r>
          </a:p>
          <a:p>
            <a:pPr algn="just">
              <a:defRPr/>
            </a:pPr>
            <a:r>
              <a:rPr lang="tr-TR" sz="1800" dirty="0">
                <a:solidFill>
                  <a:schemeClr val="tx1"/>
                </a:solidFill>
                <a:latin typeface="Comic Sans MS" pitchFamily="66" charset="0"/>
              </a:rPr>
              <a:t>Mazeret sınavı 2</a:t>
            </a:r>
            <a:r>
              <a:rPr lang="tr-TR" sz="1800" dirty="0" smtClean="0">
                <a:solidFill>
                  <a:schemeClr val="tx1"/>
                </a:solidFill>
                <a:latin typeface="Comic Sans MS" pitchFamily="66" charset="0"/>
              </a:rPr>
              <a:t>.dönem </a:t>
            </a:r>
            <a:r>
              <a:rPr lang="tr-TR" sz="1800" b="1" dirty="0" smtClean="0">
                <a:solidFill>
                  <a:srgbClr val="FF0000"/>
                </a:solidFill>
                <a:latin typeface="Comic Sans MS" pitchFamily="66" charset="0"/>
              </a:rPr>
              <a:t>14-15 Mayıs 2016 </a:t>
            </a:r>
            <a:r>
              <a:rPr lang="tr-TR" sz="1800" dirty="0">
                <a:solidFill>
                  <a:schemeClr val="tx1"/>
                </a:solidFill>
                <a:latin typeface="Comic Sans MS" pitchFamily="66" charset="0"/>
              </a:rPr>
              <a:t>tarihlerinde yapılacaktır</a:t>
            </a:r>
          </a:p>
          <a:p>
            <a:pPr algn="just">
              <a:defRPr/>
            </a:pPr>
            <a:endParaRPr lang="tr-TR" sz="1800" b="1" dirty="0" smtClean="0">
              <a:solidFill>
                <a:srgbClr val="FF0000"/>
              </a:solidFill>
              <a:latin typeface="Comic Sans MS" pitchFamily="66" charset="0"/>
            </a:endParaRPr>
          </a:p>
        </p:txBody>
      </p:sp>
      <p:sp>
        <p:nvSpPr>
          <p:cNvPr id="8" name="Başlık 1"/>
          <p:cNvSpPr txBox="1">
            <a:spLocks/>
          </p:cNvSpPr>
          <p:nvPr/>
        </p:nvSpPr>
        <p:spPr bwMode="auto">
          <a:xfrm>
            <a:off x="1547664" y="4500561"/>
            <a:ext cx="5616624"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altLang="tr-T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SINAV SONUÇLARI NE ZAMAN AÇIKLANACAK?</a:t>
            </a:r>
          </a:p>
        </p:txBody>
      </p:sp>
      <p:sp>
        <p:nvSpPr>
          <p:cNvPr id="9" name="Metin kutusu 5"/>
          <p:cNvSpPr txBox="1">
            <a:spLocks noChangeArrowheads="1"/>
          </p:cNvSpPr>
          <p:nvPr/>
        </p:nvSpPr>
        <p:spPr bwMode="auto">
          <a:xfrm>
            <a:off x="1547664" y="5180975"/>
            <a:ext cx="57374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9pPr>
          </a:lstStyle>
          <a:p>
            <a:r>
              <a:rPr lang="tr-TR" altLang="tr-TR" sz="1800" dirty="0"/>
              <a:t>1.Dönem sınav sonuçları </a:t>
            </a:r>
            <a:r>
              <a:rPr lang="tr-TR" altLang="tr-TR" sz="1800" b="1" dirty="0">
                <a:solidFill>
                  <a:srgbClr val="0000FF"/>
                </a:solidFill>
              </a:rPr>
              <a:t>Ocak</a:t>
            </a:r>
            <a:r>
              <a:rPr lang="tr-TR" altLang="tr-TR" sz="1800" dirty="0"/>
              <a:t> ayında açıklanacak.</a:t>
            </a:r>
          </a:p>
          <a:p>
            <a:endParaRPr lang="tr-TR" altLang="tr-TR" sz="1800" dirty="0"/>
          </a:p>
          <a:p>
            <a:r>
              <a:rPr lang="tr-TR" altLang="tr-TR" sz="1800" dirty="0"/>
              <a:t>2.Dönem sınav sonuçları </a:t>
            </a:r>
            <a:r>
              <a:rPr lang="tr-TR" altLang="tr-TR" sz="1800" b="1" dirty="0">
                <a:solidFill>
                  <a:srgbClr val="0000FF"/>
                </a:solidFill>
              </a:rPr>
              <a:t>Haziran</a:t>
            </a:r>
            <a:r>
              <a:rPr lang="tr-TR" altLang="tr-TR" sz="1800" dirty="0"/>
              <a:t> ayında açıklanacak.</a:t>
            </a:r>
          </a:p>
        </p:txBody>
      </p:sp>
      <p:sp>
        <p:nvSpPr>
          <p:cNvPr id="10"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1" name="Picture 2" descr="K:\RESİMLERİM\PNG  ARŞİVİ\ilimtepe png\ilimtepe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30374"/>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9457"/>
                                        </p:tgtEl>
                                      </p:cBhvr>
                                    </p:animEffect>
                                    <p:animScale>
                                      <p:cBhvr>
                                        <p:cTn id="7" dur="250" autoRev="1" fill="hold"/>
                                        <p:tgtEl>
                                          <p:spTgt spid="19457"/>
                                        </p:tgtEl>
                                      </p:cBhvr>
                                      <p:by x="105000" y="105000"/>
                                    </p:animScale>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20510" name="Dikdörtgen 3"/>
          <p:cNvSpPr>
            <a:spLocks noChangeArrowheads="1"/>
          </p:cNvSpPr>
          <p:nvPr/>
        </p:nvSpPr>
        <p:spPr bwMode="auto">
          <a:xfrm>
            <a:off x="2195513" y="2997200"/>
            <a:ext cx="4895850" cy="366713"/>
          </a:xfrm>
          <a:prstGeom prst="rect">
            <a:avLst/>
          </a:prstGeom>
          <a:noFill/>
          <a:ln w="9525">
            <a:noFill/>
            <a:miter lim="800000"/>
            <a:headEnd/>
            <a:tailEnd/>
          </a:ln>
        </p:spPr>
        <p:txBody>
          <a:bodyPr>
            <a:spAutoFit/>
          </a:bodyPr>
          <a:lstStyle/>
          <a:p>
            <a:endParaRPr lang="tr-TR" b="1">
              <a:solidFill>
                <a:srgbClr val="0000CC"/>
              </a:solidFill>
            </a:endParaRPr>
          </a:p>
        </p:txBody>
      </p:sp>
      <p:sp>
        <p:nvSpPr>
          <p:cNvPr id="8" name="Başlık 3"/>
          <p:cNvSpPr>
            <a:spLocks noGrp="1"/>
          </p:cNvSpPr>
          <p:nvPr>
            <p:ph type="ctrTitle"/>
          </p:nvPr>
        </p:nvSpPr>
        <p:spPr>
          <a:xfrm>
            <a:off x="107950" y="1484784"/>
            <a:ext cx="8712200" cy="1136948"/>
          </a:xfrm>
        </p:spPr>
        <p:txBody>
          <a:bodyPr/>
          <a:lstStyle/>
          <a:p>
            <a:r>
              <a:rPr lang="tr-TR" altLang="tr-TR" sz="3200" b="1" dirty="0" smtClean="0">
                <a:solidFill>
                  <a:srgbClr val="0000FF"/>
                </a:solidFill>
              </a:rPr>
              <a:t>8.SINIFLARIN </a:t>
            </a:r>
            <a:br>
              <a:rPr lang="tr-TR" altLang="tr-TR" sz="3200" b="1" dirty="0" smtClean="0">
                <a:solidFill>
                  <a:srgbClr val="0000FF"/>
                </a:solidFill>
              </a:rPr>
            </a:br>
            <a:r>
              <a:rPr lang="tr-TR" altLang="tr-TR" sz="3200" b="1" dirty="0" smtClean="0">
                <a:solidFill>
                  <a:srgbClr val="0000FF"/>
                </a:solidFill>
              </a:rPr>
              <a:t>PARASIZ  YATILILIK VE BURSLULUK HAKKI</a:t>
            </a:r>
          </a:p>
        </p:txBody>
      </p:sp>
      <p:sp>
        <p:nvSpPr>
          <p:cNvPr id="9"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10" name="Metin kutusu 5"/>
          <p:cNvSpPr txBox="1">
            <a:spLocks noChangeArrowheads="1"/>
          </p:cNvSpPr>
          <p:nvPr/>
        </p:nvSpPr>
        <p:spPr bwMode="auto">
          <a:xfrm>
            <a:off x="461963" y="2681786"/>
            <a:ext cx="8142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2800">
                <a:solidFill>
                  <a:schemeClr val="tx1"/>
                </a:solidFill>
                <a:latin typeface="Arial" pitchFamily="34" charset="0"/>
                <a:ea typeface="ＭＳ Ｐゴシック" pitchFamily="34" charset="-128"/>
              </a:defRPr>
            </a:lvl9pPr>
          </a:lstStyle>
          <a:p>
            <a:pPr algn="just"/>
            <a:r>
              <a:rPr lang="tr-TR" altLang="tr-TR" sz="1400" dirty="0"/>
              <a:t>8. Sınıfta Parasız yatılılık ve bursluluk hakkından faydalanmayı arzu eden öğrenciler ek olarak Parasız yatılılık ve bursluluk sınavına (PYSB) tabii tutulmayacak, ortaöğretime yerleştirmeye esas puanı ile bu hakkı kazanıp kazanmadığı belli olacaktır.</a:t>
            </a:r>
          </a:p>
        </p:txBody>
      </p:sp>
      <p:sp>
        <p:nvSpPr>
          <p:cNvPr id="2" name="Dikdörtgen 1"/>
          <p:cNvSpPr/>
          <p:nvPr/>
        </p:nvSpPr>
        <p:spPr>
          <a:xfrm>
            <a:off x="453569" y="3717032"/>
            <a:ext cx="8358509" cy="646331"/>
          </a:xfrm>
          <a:prstGeom prst="rect">
            <a:avLst/>
          </a:prstGeom>
        </p:spPr>
        <p:txBody>
          <a:bodyPr wrap="square">
            <a:spAutoFit/>
          </a:bodyPr>
          <a:lstStyle/>
          <a:p>
            <a:pPr algn="ctr"/>
            <a:r>
              <a:rPr lang="tr-TR" altLang="tr-TR" b="1" dirty="0">
                <a:solidFill>
                  <a:srgbClr val="0000FF"/>
                </a:solidFill>
                <a:latin typeface="Comic Sans MS" pitchFamily="66" charset="0"/>
              </a:rPr>
              <a:t>TEOG’DA HANGİ DERSLERDEN KAÇ SORU SORULACAK VE SÜRELER NE KADAR OLACAK?</a:t>
            </a:r>
          </a:p>
        </p:txBody>
      </p:sp>
      <p:sp>
        <p:nvSpPr>
          <p:cNvPr id="3" name="Dikdörtgen 2"/>
          <p:cNvSpPr/>
          <p:nvPr/>
        </p:nvSpPr>
        <p:spPr>
          <a:xfrm>
            <a:off x="1040718" y="4509120"/>
            <a:ext cx="6984776" cy="2031325"/>
          </a:xfrm>
          <a:prstGeom prst="rect">
            <a:avLst/>
          </a:prstGeom>
        </p:spPr>
        <p:txBody>
          <a:bodyPr wrap="square">
            <a:spAutoFit/>
          </a:bodyPr>
          <a:lstStyle/>
          <a:p>
            <a:r>
              <a:rPr lang="tr-TR" altLang="tr-TR" b="1" dirty="0">
                <a:solidFill>
                  <a:srgbClr val="FF0000"/>
                </a:solidFill>
                <a:latin typeface="Comic Sans MS" pitchFamily="66" charset="0"/>
              </a:rPr>
              <a:t>8. SINIF KONULARINDAN;</a:t>
            </a:r>
          </a:p>
          <a:p>
            <a:pPr>
              <a:buClr>
                <a:schemeClr val="tx1"/>
              </a:buClr>
              <a:buFont typeface="Wingdings" pitchFamily="2" charset="2"/>
              <a:buChar char="ü"/>
            </a:pPr>
            <a:r>
              <a:rPr lang="tr-TR" altLang="tr-TR" b="1" dirty="0">
                <a:solidFill>
                  <a:srgbClr val="0000FF"/>
                </a:solidFill>
                <a:latin typeface="Comic Sans MS" pitchFamily="66" charset="0"/>
              </a:rPr>
              <a:t> </a:t>
            </a:r>
            <a:r>
              <a:rPr lang="tr-TR" altLang="tr-TR" b="1" dirty="0">
                <a:latin typeface="Comic Sans MS" pitchFamily="66" charset="0"/>
              </a:rPr>
              <a:t>Türkçe </a:t>
            </a:r>
            <a:r>
              <a:rPr lang="tr-TR" altLang="tr-TR" b="1" dirty="0">
                <a:solidFill>
                  <a:srgbClr val="00B050"/>
                </a:solidFill>
                <a:latin typeface="Comic Sans MS" pitchFamily="66" charset="0"/>
              </a:rPr>
              <a:t>(20 soru: 40 Dakika)</a:t>
            </a:r>
          </a:p>
          <a:p>
            <a:pPr>
              <a:buClr>
                <a:schemeClr val="tx1"/>
              </a:buClr>
              <a:buFont typeface="Wingdings" pitchFamily="2" charset="2"/>
              <a:buChar char="ü"/>
            </a:pPr>
            <a:r>
              <a:rPr lang="tr-TR" altLang="tr-TR" b="1" dirty="0">
                <a:latin typeface="Comic Sans MS" pitchFamily="66" charset="0"/>
              </a:rPr>
              <a:t> Matematik </a:t>
            </a:r>
            <a:r>
              <a:rPr lang="tr-TR" altLang="tr-TR" b="1" dirty="0">
                <a:solidFill>
                  <a:srgbClr val="00B050"/>
                </a:solidFill>
                <a:latin typeface="Comic Sans MS" pitchFamily="66" charset="0"/>
              </a:rPr>
              <a:t>(20 soru: 40 Dakika)</a:t>
            </a:r>
          </a:p>
          <a:p>
            <a:pPr>
              <a:buClr>
                <a:schemeClr val="tx1"/>
              </a:buClr>
              <a:buFont typeface="Wingdings" pitchFamily="2" charset="2"/>
              <a:buChar char="ü"/>
            </a:pPr>
            <a:r>
              <a:rPr lang="tr-TR" altLang="tr-TR" b="1" dirty="0">
                <a:latin typeface="Comic Sans MS" pitchFamily="66" charset="0"/>
              </a:rPr>
              <a:t> Fen ve Teknoloji </a:t>
            </a:r>
            <a:r>
              <a:rPr lang="tr-TR" altLang="tr-TR" b="1" dirty="0">
                <a:solidFill>
                  <a:srgbClr val="00B050"/>
                </a:solidFill>
                <a:latin typeface="Comic Sans MS" pitchFamily="66" charset="0"/>
              </a:rPr>
              <a:t>(20 soru: 40 Dakika)</a:t>
            </a:r>
          </a:p>
          <a:p>
            <a:pPr>
              <a:buClr>
                <a:schemeClr val="tx1"/>
              </a:buClr>
              <a:buFont typeface="Wingdings" pitchFamily="2" charset="2"/>
              <a:buChar char="ü"/>
            </a:pPr>
            <a:r>
              <a:rPr lang="tr-TR" altLang="tr-TR" b="1" dirty="0">
                <a:latin typeface="Comic Sans MS" pitchFamily="66" charset="0"/>
              </a:rPr>
              <a:t> </a:t>
            </a:r>
            <a:r>
              <a:rPr lang="tr-TR" altLang="tr-TR" b="1" dirty="0">
                <a:solidFill>
                  <a:srgbClr val="000000"/>
                </a:solidFill>
                <a:latin typeface="Comic Sans MS" pitchFamily="66" charset="0"/>
              </a:rPr>
              <a:t>T.C. İnkılap Tarihi </a:t>
            </a:r>
            <a:r>
              <a:rPr lang="tr-TR" altLang="tr-TR" b="1" dirty="0">
                <a:solidFill>
                  <a:srgbClr val="00B050"/>
                </a:solidFill>
                <a:latin typeface="Comic Sans MS" pitchFamily="66" charset="0"/>
              </a:rPr>
              <a:t>(20 soru: 40 Dakika)</a:t>
            </a:r>
          </a:p>
          <a:p>
            <a:pPr>
              <a:buClr>
                <a:schemeClr val="tx1"/>
              </a:buClr>
              <a:buFont typeface="Wingdings" pitchFamily="2" charset="2"/>
              <a:buChar char="ü"/>
            </a:pPr>
            <a:r>
              <a:rPr lang="tr-TR" altLang="tr-TR" b="1" dirty="0">
                <a:latin typeface="Comic Sans MS" pitchFamily="66" charset="0"/>
              </a:rPr>
              <a:t> Yabancı Dil </a:t>
            </a:r>
            <a:r>
              <a:rPr lang="tr-TR" altLang="tr-TR" b="1" dirty="0">
                <a:solidFill>
                  <a:srgbClr val="00B050"/>
                </a:solidFill>
                <a:latin typeface="Comic Sans MS" pitchFamily="66" charset="0"/>
              </a:rPr>
              <a:t>(20 soru: 40 Dakika)</a:t>
            </a:r>
          </a:p>
          <a:p>
            <a:pPr>
              <a:buClr>
                <a:schemeClr val="tx1"/>
              </a:buClr>
              <a:buFont typeface="Wingdings" pitchFamily="2" charset="2"/>
              <a:buChar char="ü"/>
            </a:pPr>
            <a:r>
              <a:rPr lang="tr-TR" altLang="tr-TR" b="1" dirty="0">
                <a:solidFill>
                  <a:srgbClr val="00B050"/>
                </a:solidFill>
                <a:latin typeface="Comic Sans MS" pitchFamily="66" charset="0"/>
              </a:rPr>
              <a:t> </a:t>
            </a:r>
            <a:r>
              <a:rPr lang="tr-TR" altLang="tr-TR" b="1" dirty="0">
                <a:latin typeface="Comic Sans MS" pitchFamily="66" charset="0"/>
              </a:rPr>
              <a:t>Din Kültürü ve Ahlak Bilgisi </a:t>
            </a:r>
            <a:r>
              <a:rPr lang="tr-TR" altLang="tr-TR" b="1" dirty="0">
                <a:solidFill>
                  <a:srgbClr val="00B050"/>
                </a:solidFill>
                <a:latin typeface="Comic Sans MS" pitchFamily="66" charset="0"/>
              </a:rPr>
              <a:t>(20 Soru: 40 Dakika)</a:t>
            </a:r>
          </a:p>
        </p:txBody>
      </p:sp>
      <p:pic>
        <p:nvPicPr>
          <p:cNvPr id="13" name="Picture 2" descr="D:\BELGELERİM\Sunu Resimleri\Sunum Resimleri\Clipartlar\Şekil Eşya Clipart\alert.png"/>
          <p:cNvPicPr>
            <a:picLocks noChangeAspect="1" noChangeArrowheads="1"/>
          </p:cNvPicPr>
          <p:nvPr/>
        </p:nvPicPr>
        <p:blipFill>
          <a:blip r:embed="rId3"/>
          <a:srcRect/>
          <a:stretch>
            <a:fillRect/>
          </a:stretch>
        </p:blipFill>
        <p:spPr bwMode="auto">
          <a:xfrm>
            <a:off x="7065324" y="4532996"/>
            <a:ext cx="1920339" cy="1920339"/>
          </a:xfrm>
          <a:prstGeom prst="rect">
            <a:avLst/>
          </a:prstGeom>
          <a:noFill/>
          <a:ln w="9525">
            <a:noFill/>
            <a:miter lim="800000"/>
            <a:headEnd/>
            <a:tailEnd/>
          </a:ln>
        </p:spPr>
      </p:pic>
      <p:pic>
        <p:nvPicPr>
          <p:cNvPr id="14" name="Picture 2" descr="K:\RESİMLERİM\PNG  ARŞİVİ\ilimtepe png\ilimtepe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260350"/>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J:\Untitled-1.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2" name="Dikdörtgen 1"/>
          <p:cNvSpPr/>
          <p:nvPr/>
        </p:nvSpPr>
        <p:spPr>
          <a:xfrm>
            <a:off x="1547664" y="1556792"/>
            <a:ext cx="5256584" cy="553998"/>
          </a:xfrm>
          <a:prstGeom prst="rect">
            <a:avLst/>
          </a:prstGeom>
        </p:spPr>
        <p:txBody>
          <a:bodyPr wrap="square">
            <a:spAutoFit/>
          </a:bodyPr>
          <a:lstStyle/>
          <a:p>
            <a:pPr marL="320040" indent="-320040" algn="ctr" eaLnBrk="1" fontAlgn="auto" hangingPunct="1">
              <a:spcAft>
                <a:spcPts val="0"/>
              </a:spcAft>
              <a:buFontTx/>
              <a:buNone/>
              <a:defRPr/>
            </a:pPr>
            <a:r>
              <a:rPr lang="tr-TR" b="1" dirty="0">
                <a:solidFill>
                  <a:srgbClr val="0000FF"/>
                </a:solidFill>
                <a:latin typeface="Comic Sans MS" pitchFamily="66" charset="0"/>
              </a:rPr>
              <a:t>ORTAK SINAVLAR NEREDE YAPILACAK? </a:t>
            </a:r>
            <a:r>
              <a:rPr lang="tr-TR" sz="1200" dirty="0">
                <a:latin typeface="Comic Sans MS" pitchFamily="66" charset="0"/>
              </a:rPr>
              <a:t>	</a:t>
            </a:r>
          </a:p>
        </p:txBody>
      </p:sp>
      <p:sp>
        <p:nvSpPr>
          <p:cNvPr id="3" name="Dikdörtgen 2"/>
          <p:cNvSpPr/>
          <p:nvPr/>
        </p:nvSpPr>
        <p:spPr>
          <a:xfrm>
            <a:off x="337438" y="1951672"/>
            <a:ext cx="8568952" cy="830997"/>
          </a:xfrm>
          <a:prstGeom prst="rect">
            <a:avLst/>
          </a:prstGeom>
        </p:spPr>
        <p:txBody>
          <a:bodyPr wrap="square">
            <a:spAutoFit/>
          </a:bodyPr>
          <a:lstStyle/>
          <a:p>
            <a:pPr marL="0" indent="0" algn="just" eaLnBrk="1" fontAlgn="auto" hangingPunct="1">
              <a:spcAft>
                <a:spcPts val="0"/>
              </a:spcAft>
              <a:buFontTx/>
              <a:buNone/>
              <a:defRPr/>
            </a:pPr>
            <a:r>
              <a:rPr lang="tr-TR" sz="1600" dirty="0">
                <a:latin typeface="Comic Sans MS" pitchFamily="66" charset="0"/>
              </a:rPr>
              <a:t>Ortak sınavlara olağanüstü şartlar dışında öğrenciler kendi okullarında gireceklerdir. </a:t>
            </a:r>
          </a:p>
          <a:p>
            <a:pPr marL="0" indent="0" algn="just" eaLnBrk="1" fontAlgn="auto" hangingPunct="1">
              <a:spcAft>
                <a:spcPts val="0"/>
              </a:spcAft>
              <a:buFontTx/>
              <a:buNone/>
              <a:defRPr/>
            </a:pPr>
            <a:endParaRPr lang="tr-TR" sz="1600" dirty="0">
              <a:latin typeface="Comic Sans MS" pitchFamily="66" charset="0"/>
            </a:endParaRPr>
          </a:p>
          <a:p>
            <a:pPr marL="0" indent="0" algn="just" eaLnBrk="1" fontAlgn="auto" hangingPunct="1">
              <a:spcAft>
                <a:spcPts val="0"/>
              </a:spcAft>
              <a:buFontTx/>
              <a:buNone/>
              <a:defRPr/>
            </a:pPr>
            <a:r>
              <a:rPr lang="tr-TR" sz="1600" dirty="0">
                <a:latin typeface="Comic Sans MS" pitchFamily="66" charset="0"/>
              </a:rPr>
              <a:t>Hastanede ve evde eğitim gören öğrencilerin sınavı hastanede ve evde yapılacaktır. </a:t>
            </a:r>
          </a:p>
        </p:txBody>
      </p:sp>
      <p:sp>
        <p:nvSpPr>
          <p:cNvPr id="4" name="Dikdörtgen 3"/>
          <p:cNvSpPr/>
          <p:nvPr/>
        </p:nvSpPr>
        <p:spPr>
          <a:xfrm>
            <a:off x="395536" y="2967335"/>
            <a:ext cx="8280920" cy="646331"/>
          </a:xfrm>
          <a:prstGeom prst="rect">
            <a:avLst/>
          </a:prstGeom>
        </p:spPr>
        <p:txBody>
          <a:bodyPr wrap="square">
            <a:spAutoFit/>
          </a:bodyPr>
          <a:lstStyle/>
          <a:p>
            <a:pPr algn="ctr"/>
            <a:r>
              <a:rPr lang="tr-TR" altLang="tr-TR" b="1" dirty="0">
                <a:solidFill>
                  <a:srgbClr val="0000FF"/>
                </a:solidFill>
                <a:latin typeface="Comic Sans MS" pitchFamily="66" charset="0"/>
              </a:rPr>
              <a:t>TEOG’DA DERSLERİN AĞIRLIKLARINI BELİRLEYEN </a:t>
            </a:r>
            <a:endParaRPr lang="tr-TR" altLang="tr-TR" b="1" dirty="0" smtClean="0">
              <a:solidFill>
                <a:srgbClr val="0000FF"/>
              </a:solidFill>
              <a:latin typeface="Comic Sans MS" pitchFamily="66" charset="0"/>
            </a:endParaRPr>
          </a:p>
          <a:p>
            <a:pPr algn="ctr"/>
            <a:r>
              <a:rPr lang="tr-TR" altLang="tr-TR" b="1" dirty="0" smtClean="0">
                <a:solidFill>
                  <a:srgbClr val="0000FF"/>
                </a:solidFill>
                <a:latin typeface="Comic Sans MS" pitchFamily="66" charset="0"/>
              </a:rPr>
              <a:t>STANDART </a:t>
            </a:r>
            <a:r>
              <a:rPr lang="tr-TR" altLang="tr-TR" b="1" dirty="0">
                <a:solidFill>
                  <a:srgbClr val="0000FF"/>
                </a:solidFill>
                <a:latin typeface="Comic Sans MS" pitchFamily="66" charset="0"/>
              </a:rPr>
              <a:t>PUAN KATSAYILARI</a:t>
            </a:r>
          </a:p>
        </p:txBody>
      </p:sp>
      <p:graphicFrame>
        <p:nvGraphicFramePr>
          <p:cNvPr id="10" name="Tablo 9"/>
          <p:cNvGraphicFramePr>
            <a:graphicFrameLocks noGrp="1"/>
          </p:cNvGraphicFramePr>
          <p:nvPr>
            <p:extLst>
              <p:ext uri="{D42A27DB-BD31-4B8C-83A1-F6EECF244321}">
                <p14:modId xmlns:p14="http://schemas.microsoft.com/office/powerpoint/2010/main" val="1095312998"/>
              </p:ext>
            </p:extLst>
          </p:nvPr>
        </p:nvGraphicFramePr>
        <p:xfrm>
          <a:off x="306387" y="3789040"/>
          <a:ext cx="8496300" cy="2665413"/>
        </p:xfrm>
        <a:graphic>
          <a:graphicData uri="http://schemas.openxmlformats.org/drawingml/2006/table">
            <a:tbl>
              <a:tblPr/>
              <a:tblGrid>
                <a:gridCol w="1395964"/>
                <a:gridCol w="1017681"/>
                <a:gridCol w="1138196"/>
                <a:gridCol w="1416335"/>
                <a:gridCol w="1224043"/>
                <a:gridCol w="1098932"/>
                <a:gridCol w="1205149"/>
              </a:tblGrid>
              <a:tr h="1206979">
                <a:tc>
                  <a:txBody>
                    <a:bodyPr/>
                    <a:lstStyle/>
                    <a:p>
                      <a:pPr algn="l" rtl="0" fontAlgn="ctr"/>
                      <a:r>
                        <a:rPr lang="tr-TR" sz="1700" b="1" i="0" u="none" strike="noStrike" dirty="0">
                          <a:solidFill>
                            <a:srgbClr val="000000"/>
                          </a:solidFill>
                          <a:effectLst/>
                          <a:latin typeface="Comic Sans MS"/>
                        </a:rPr>
                        <a:t> </a:t>
                      </a:r>
                    </a:p>
                  </a:txBody>
                  <a:tcPr marL="82744"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4F2EE"/>
                    </a:solidFill>
                  </a:tcPr>
                </a:tc>
                <a:tc>
                  <a:txBody>
                    <a:bodyPr/>
                    <a:lstStyle/>
                    <a:p>
                      <a:pPr algn="ctr" rtl="0" fontAlgn="ctr"/>
                      <a:r>
                        <a:rPr lang="tr-TR" sz="1600" b="1" i="0" u="none" strike="noStrike" dirty="0">
                          <a:solidFill>
                            <a:srgbClr val="000000"/>
                          </a:solidFill>
                          <a:effectLst/>
                          <a:latin typeface="Comic Sans MS"/>
                        </a:rPr>
                        <a:t>TÜRKÇE</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ABF8F"/>
                    </a:solidFill>
                  </a:tcPr>
                </a:tc>
                <a:tc>
                  <a:txBody>
                    <a:bodyPr/>
                    <a:lstStyle/>
                    <a:p>
                      <a:pPr algn="ctr" rtl="0" fontAlgn="ctr"/>
                      <a:r>
                        <a:rPr lang="tr-TR" sz="1600" b="1" i="0" u="none" strike="noStrike" dirty="0">
                          <a:solidFill>
                            <a:srgbClr val="000000"/>
                          </a:solidFill>
                          <a:effectLst/>
                          <a:latin typeface="Comic Sans MS"/>
                        </a:rPr>
                        <a:t>MATEMATİK</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BEBC"/>
                    </a:solidFill>
                  </a:tcPr>
                </a:tc>
                <a:tc>
                  <a:txBody>
                    <a:bodyPr/>
                    <a:lstStyle/>
                    <a:p>
                      <a:pPr algn="ctr" rtl="0" fontAlgn="ctr"/>
                      <a:r>
                        <a:rPr lang="tr-TR" sz="1600" b="1" i="0" u="none" strike="noStrike" dirty="0">
                          <a:solidFill>
                            <a:srgbClr val="000000"/>
                          </a:solidFill>
                          <a:effectLst/>
                          <a:latin typeface="Comic Sans MS"/>
                        </a:rPr>
                        <a:t>FEN VE TEKNOLOJİ</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4D79B"/>
                    </a:solidFill>
                  </a:tcPr>
                </a:tc>
                <a:tc>
                  <a:txBody>
                    <a:bodyPr/>
                    <a:lstStyle/>
                    <a:p>
                      <a:pPr algn="ctr" rtl="0" fontAlgn="ctr"/>
                      <a:r>
                        <a:rPr lang="tr-TR" sz="1600" b="1" i="0" u="none" strike="noStrike" dirty="0">
                          <a:solidFill>
                            <a:srgbClr val="000000"/>
                          </a:solidFill>
                          <a:effectLst/>
                          <a:latin typeface="Comic Sans MS"/>
                        </a:rPr>
                        <a:t>SOSYAL BİLGİLER</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BDDFC2"/>
                    </a:solidFill>
                  </a:tcPr>
                </a:tc>
                <a:tc>
                  <a:txBody>
                    <a:bodyPr/>
                    <a:lstStyle/>
                    <a:p>
                      <a:pPr algn="ctr" rtl="0" fontAlgn="ctr"/>
                      <a:r>
                        <a:rPr lang="tr-TR" sz="1600" b="1" i="0" u="none" strike="noStrike" dirty="0">
                          <a:solidFill>
                            <a:srgbClr val="000000"/>
                          </a:solidFill>
                          <a:effectLst/>
                          <a:latin typeface="Comic Sans MS"/>
                        </a:rPr>
                        <a:t>YABANCI DİL</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BEBCF3"/>
                    </a:solidFill>
                  </a:tcPr>
                </a:tc>
                <a:tc>
                  <a:txBody>
                    <a:bodyPr/>
                    <a:lstStyle/>
                    <a:p>
                      <a:pPr algn="ctr" fontAlgn="b"/>
                      <a:r>
                        <a:rPr lang="tr-TR" sz="1600" b="1" i="0" u="none" strike="noStrike" dirty="0">
                          <a:solidFill>
                            <a:srgbClr val="000000"/>
                          </a:solidFill>
                          <a:effectLst/>
                          <a:latin typeface="Comic Sans MS"/>
                        </a:rPr>
                        <a:t>DİN KÜLTÜRÜ</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4BACC6"/>
                    </a:solidFill>
                  </a:tcPr>
                </a:tc>
              </a:tr>
              <a:tr h="1458434">
                <a:tc>
                  <a:txBody>
                    <a:bodyPr/>
                    <a:lstStyle/>
                    <a:p>
                      <a:pPr algn="ctr" rtl="0" fontAlgn="ctr"/>
                      <a:r>
                        <a:rPr lang="tr-TR" sz="1700" b="1" i="0" u="none" strike="noStrike">
                          <a:solidFill>
                            <a:srgbClr val="000000"/>
                          </a:solidFill>
                          <a:effectLst/>
                          <a:latin typeface="Comic Sans MS"/>
                        </a:rPr>
                        <a:t>TEOG AĞIRLIKLI PUAN</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4F2EE"/>
                    </a:solidFill>
                  </a:tcPr>
                </a:tc>
                <a:tc>
                  <a:txBody>
                    <a:bodyPr/>
                    <a:lstStyle/>
                    <a:p>
                      <a:pPr algn="ctr" rtl="0" fontAlgn="ctr"/>
                      <a:r>
                        <a:rPr lang="tr-TR" sz="3100" b="1" i="0" u="none" strike="noStrike">
                          <a:solidFill>
                            <a:srgbClr val="000000"/>
                          </a:solidFill>
                          <a:effectLst/>
                          <a:latin typeface="Comic Sans MS"/>
                        </a:rPr>
                        <a:t>4</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ABF8F"/>
                    </a:solidFill>
                  </a:tcPr>
                </a:tc>
                <a:tc>
                  <a:txBody>
                    <a:bodyPr/>
                    <a:lstStyle/>
                    <a:p>
                      <a:pPr algn="ctr" rtl="0" fontAlgn="ctr"/>
                      <a:r>
                        <a:rPr lang="tr-TR" sz="3100" b="1" i="0" u="none" strike="noStrike">
                          <a:solidFill>
                            <a:srgbClr val="000000"/>
                          </a:solidFill>
                          <a:effectLst/>
                          <a:latin typeface="Comic Sans MS"/>
                        </a:rPr>
                        <a:t>4</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BEBC"/>
                    </a:solidFill>
                  </a:tcPr>
                </a:tc>
                <a:tc>
                  <a:txBody>
                    <a:bodyPr/>
                    <a:lstStyle/>
                    <a:p>
                      <a:pPr algn="ctr" rtl="0" fontAlgn="ctr"/>
                      <a:r>
                        <a:rPr lang="tr-TR" sz="3100" b="1" i="0" u="none" strike="noStrike">
                          <a:solidFill>
                            <a:srgbClr val="000000"/>
                          </a:solidFill>
                          <a:effectLst/>
                          <a:latin typeface="Comic Sans MS"/>
                        </a:rPr>
                        <a:t>4</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4D79B"/>
                    </a:solidFill>
                  </a:tcPr>
                </a:tc>
                <a:tc>
                  <a:txBody>
                    <a:bodyPr/>
                    <a:lstStyle/>
                    <a:p>
                      <a:pPr algn="ctr" rtl="0" fontAlgn="ctr"/>
                      <a:r>
                        <a:rPr lang="tr-TR" sz="3100" b="1" i="0" u="none" strike="noStrike">
                          <a:solidFill>
                            <a:srgbClr val="000000"/>
                          </a:solidFill>
                          <a:effectLst/>
                          <a:latin typeface="Comic Sans MS"/>
                        </a:rPr>
                        <a:t>2</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BDDFC2"/>
                    </a:solidFill>
                  </a:tcPr>
                </a:tc>
                <a:tc>
                  <a:txBody>
                    <a:bodyPr/>
                    <a:lstStyle/>
                    <a:p>
                      <a:pPr algn="ctr" rtl="0" fontAlgn="ctr"/>
                      <a:r>
                        <a:rPr lang="tr-TR" sz="3100" b="1" i="0" u="none" strike="noStrike">
                          <a:solidFill>
                            <a:srgbClr val="000000"/>
                          </a:solidFill>
                          <a:effectLst/>
                          <a:latin typeface="Comic Sans MS"/>
                        </a:rPr>
                        <a:t>2</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BEBCF3"/>
                    </a:solidFill>
                  </a:tcPr>
                </a:tc>
                <a:tc>
                  <a:txBody>
                    <a:bodyPr/>
                    <a:lstStyle/>
                    <a:p>
                      <a:pPr algn="ctr" rtl="0" fontAlgn="ctr"/>
                      <a:r>
                        <a:rPr lang="tr-TR" sz="3100" b="1" i="0" u="none" strike="noStrike" dirty="0">
                          <a:solidFill>
                            <a:srgbClr val="000000"/>
                          </a:solidFill>
                          <a:effectLst/>
                          <a:latin typeface="Comic Sans MS"/>
                        </a:rPr>
                        <a:t>2</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4BACC6"/>
                    </a:solidFill>
                  </a:tcPr>
                </a:tc>
              </a:tr>
            </a:tbl>
          </a:graphicData>
        </a:graphic>
      </p:graphicFrame>
      <p:sp>
        <p:nvSpPr>
          <p:cNvPr id="11" name="WordArt 8"/>
          <p:cNvSpPr>
            <a:spLocks noChangeArrowheads="1" noChangeShapeType="1" noTextEdit="1"/>
          </p:cNvSpPr>
          <p:nvPr/>
        </p:nvSpPr>
        <p:spPr bwMode="auto">
          <a:xfrm>
            <a:off x="3419475" y="260350"/>
            <a:ext cx="2232025" cy="647700"/>
          </a:xfrm>
          <a:prstGeom prst="rect">
            <a:avLst/>
          </a:prstGeom>
        </p:spPr>
        <p:txBody>
          <a:bodyPr wrap="none" fromWordArt="1">
            <a:prstTxWarp prst="textFadeUp">
              <a:avLst>
                <a:gd name="adj" fmla="val 9991"/>
              </a:avLst>
            </a:prstTxWarp>
          </a:bodyPr>
          <a:lstStyle/>
          <a:p>
            <a:pPr algn="ctr"/>
            <a:r>
              <a:rPr lang="tr-TR"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TEOG 2016</a:t>
            </a:r>
            <a:endParaRPr lang="tr-TR"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12" name="Picture 2" descr="K:\RESİMLERİM\PNG  ARŞİVİ\ilimtepe png\ilimtepe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60350"/>
            <a:ext cx="1835695" cy="103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1296</Words>
  <Application>Microsoft Office PowerPoint</Application>
  <PresentationFormat>Ekran Gösterisi (4:3)</PresentationFormat>
  <Paragraphs>202</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PowerPoint Sunusu</vt:lpstr>
      <vt:lpstr>PowerPoint Sunusu</vt:lpstr>
      <vt:lpstr>PowerPoint Sunusu</vt:lpstr>
      <vt:lpstr>PowerPoint Sunusu</vt:lpstr>
      <vt:lpstr>PowerPoint Sunusu</vt:lpstr>
      <vt:lpstr>PowerPoint Sunusu</vt:lpstr>
      <vt:lpstr>PowerPoint Sunusu</vt:lpstr>
      <vt:lpstr>8.SINIFLARIN  PARASIZ  YATILILIK VE BURSLULUK HAKKI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Engin KIYIK</dc:creator>
  <cp:keywords>Kozanlı 75. Yıl Birol Polat Ortaokulu</cp:keywords>
  <cp:lastModifiedBy>VESTEL</cp:lastModifiedBy>
  <cp:revision>131</cp:revision>
  <dcterms:created xsi:type="dcterms:W3CDTF">2012-04-03T07:53:08Z</dcterms:created>
  <dcterms:modified xsi:type="dcterms:W3CDTF">2015-11-04T08:29:59Z</dcterms:modified>
</cp:coreProperties>
</file>